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5" r:id="rId3"/>
    <p:sldId id="257" r:id="rId4"/>
    <p:sldId id="366" r:id="rId5"/>
    <p:sldId id="282" r:id="rId6"/>
    <p:sldId id="283" r:id="rId7"/>
    <p:sldId id="258" r:id="rId8"/>
    <p:sldId id="284" r:id="rId9"/>
    <p:sldId id="285" r:id="rId10"/>
    <p:sldId id="385" r:id="rId11"/>
    <p:sldId id="286" r:id="rId12"/>
    <p:sldId id="287" r:id="rId13"/>
    <p:sldId id="355" r:id="rId14"/>
    <p:sldId id="367" r:id="rId15"/>
    <p:sldId id="356" r:id="rId16"/>
    <p:sldId id="288" r:id="rId17"/>
    <p:sldId id="289" r:id="rId18"/>
    <p:sldId id="290" r:id="rId19"/>
    <p:sldId id="357" r:id="rId20"/>
    <p:sldId id="291" r:id="rId21"/>
    <p:sldId id="292" r:id="rId22"/>
    <p:sldId id="293" r:id="rId23"/>
    <p:sldId id="294" r:id="rId24"/>
    <p:sldId id="295" r:id="rId25"/>
    <p:sldId id="358" r:id="rId26"/>
    <p:sldId id="302" r:id="rId27"/>
    <p:sldId id="303" r:id="rId28"/>
    <p:sldId id="304" r:id="rId29"/>
    <p:sldId id="305" r:id="rId30"/>
    <p:sldId id="297" r:id="rId31"/>
    <p:sldId id="296" r:id="rId32"/>
    <p:sldId id="299" r:id="rId33"/>
    <p:sldId id="300" r:id="rId34"/>
    <p:sldId id="301" r:id="rId35"/>
    <p:sldId id="307" r:id="rId36"/>
    <p:sldId id="371" r:id="rId37"/>
    <p:sldId id="308" r:id="rId38"/>
    <p:sldId id="310" r:id="rId39"/>
    <p:sldId id="309" r:id="rId40"/>
    <p:sldId id="311" r:id="rId41"/>
    <p:sldId id="354" r:id="rId42"/>
    <p:sldId id="317" r:id="rId43"/>
    <p:sldId id="318" r:id="rId44"/>
    <p:sldId id="319" r:id="rId45"/>
    <p:sldId id="372" r:id="rId46"/>
    <p:sldId id="320" r:id="rId47"/>
    <p:sldId id="373" r:id="rId48"/>
    <p:sldId id="321" r:id="rId49"/>
    <p:sldId id="374" r:id="rId50"/>
    <p:sldId id="375" r:id="rId51"/>
    <p:sldId id="376" r:id="rId52"/>
    <p:sldId id="377" r:id="rId53"/>
    <p:sldId id="322" r:id="rId54"/>
    <p:sldId id="330" r:id="rId55"/>
    <p:sldId id="378" r:id="rId56"/>
    <p:sldId id="323" r:id="rId57"/>
    <p:sldId id="326" r:id="rId58"/>
    <p:sldId id="360" r:id="rId59"/>
    <p:sldId id="361" r:id="rId60"/>
    <p:sldId id="362" r:id="rId61"/>
    <p:sldId id="332" r:id="rId62"/>
    <p:sldId id="380" r:id="rId63"/>
    <p:sldId id="382" r:id="rId64"/>
    <p:sldId id="328" r:id="rId65"/>
    <p:sldId id="334" r:id="rId66"/>
    <p:sldId id="335" r:id="rId67"/>
    <p:sldId id="336" r:id="rId68"/>
    <p:sldId id="337" r:id="rId69"/>
    <p:sldId id="338" r:id="rId70"/>
    <p:sldId id="339" r:id="rId71"/>
    <p:sldId id="341" r:id="rId72"/>
    <p:sldId id="342" r:id="rId73"/>
    <p:sldId id="363" r:id="rId74"/>
    <p:sldId id="364" r:id="rId7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E46C0A"/>
    <a:srgbClr val="0070C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 snapToGrid="0">
      <p:cViewPr>
        <p:scale>
          <a:sx n="90" d="100"/>
          <a:sy n="90" d="100"/>
        </p:scale>
        <p:origin x="-270" y="-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emf"/><Relationship Id="rId1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04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image" Target="../media/image122.wmf"/><Relationship Id="rId7" Type="http://schemas.openxmlformats.org/officeDocument/2006/relationships/image" Target="../media/image126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4" Type="http://schemas.openxmlformats.org/officeDocument/2006/relationships/image" Target="../media/image143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emf"/><Relationship Id="rId5" Type="http://schemas.openxmlformats.org/officeDocument/2006/relationships/image" Target="../media/image156.emf"/><Relationship Id="rId4" Type="http://schemas.openxmlformats.org/officeDocument/2006/relationships/image" Target="../media/image15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7" Type="http://schemas.openxmlformats.org/officeDocument/2006/relationships/image" Target="../media/image163.wmf"/><Relationship Id="rId2" Type="http://schemas.openxmlformats.org/officeDocument/2006/relationships/image" Target="../media/image158.wmf"/><Relationship Id="rId1" Type="http://schemas.openxmlformats.org/officeDocument/2006/relationships/image" Target="../media/image152.emf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33.wmf"/><Relationship Id="rId1" Type="http://schemas.openxmlformats.org/officeDocument/2006/relationships/image" Target="../media/image180.wmf"/><Relationship Id="rId6" Type="http://schemas.openxmlformats.org/officeDocument/2006/relationships/image" Target="../media/image184.wmf"/><Relationship Id="rId5" Type="http://schemas.openxmlformats.org/officeDocument/2006/relationships/image" Target="../media/image183.wmf"/><Relationship Id="rId4" Type="http://schemas.openxmlformats.org/officeDocument/2006/relationships/image" Target="../media/image18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wmf"/><Relationship Id="rId1" Type="http://schemas.openxmlformats.org/officeDocument/2006/relationships/image" Target="../media/image185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emf"/><Relationship Id="rId1" Type="http://schemas.openxmlformats.org/officeDocument/2006/relationships/image" Target="../media/image188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wmf"/><Relationship Id="rId1" Type="http://schemas.openxmlformats.org/officeDocument/2006/relationships/image" Target="../media/image196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image" Target="../media/image205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wmf"/><Relationship Id="rId1" Type="http://schemas.openxmlformats.org/officeDocument/2006/relationships/image" Target="../media/image214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wmf"/><Relationship Id="rId1" Type="http://schemas.openxmlformats.org/officeDocument/2006/relationships/image" Target="../media/image2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e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037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8152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8499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9130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8444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29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120542" y="476016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427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2800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15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3603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153DEC7-494B-49AA-BE42-76494E34C54C}" type="datetimeFigureOut">
              <a:rPr lang="zh-CN" altLang="en-US" smtClean="0"/>
              <a:pPr/>
              <a:t>2024/2/16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CBB3E-C529-4C9A-9B93-668F0A713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9288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8332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52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3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5.bin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8.bin"/><Relationship Id="rId5" Type="http://schemas.openxmlformats.org/officeDocument/2006/relationships/oleObject" Target="../embeddings/oleObject37.bin"/><Relationship Id="rId4" Type="http://schemas.openxmlformats.org/officeDocument/2006/relationships/oleObject" Target="../embeddings/oleObject3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7.jpe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5.png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1.bin"/><Relationship Id="rId4" Type="http://schemas.openxmlformats.org/officeDocument/2006/relationships/image" Target="../media/image74.png"/><Relationship Id="rId9" Type="http://schemas.openxmlformats.org/officeDocument/2006/relationships/oleObject" Target="../embeddings/oleObject4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4.png"/><Relationship Id="rId5" Type="http://schemas.openxmlformats.org/officeDocument/2006/relationships/oleObject" Target="../embeddings/oleObject43.bin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81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8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0.bin"/><Relationship Id="rId5" Type="http://schemas.openxmlformats.org/officeDocument/2006/relationships/oleObject" Target="../embeddings/oleObject49.bin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3.bin"/><Relationship Id="rId5" Type="http://schemas.openxmlformats.org/officeDocument/2006/relationships/oleObject" Target="../embeddings/oleObject52.bin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99.png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2.png"/><Relationship Id="rId9" Type="http://schemas.openxmlformats.org/officeDocument/2006/relationships/oleObject" Target="../embeddings/oleObject5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5.jpeg"/><Relationship Id="rId5" Type="http://schemas.openxmlformats.org/officeDocument/2006/relationships/image" Target="../media/image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5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1.bin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0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3.bin"/><Relationship Id="rId5" Type="http://schemas.openxmlformats.org/officeDocument/2006/relationships/oleObject" Target="../embeddings/oleObject62.bin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6.bin"/><Relationship Id="rId5" Type="http://schemas.openxmlformats.org/officeDocument/2006/relationships/oleObject" Target="../embeddings/oleObject65.bin"/><Relationship Id="rId4" Type="http://schemas.openxmlformats.org/officeDocument/2006/relationships/oleObject" Target="../embeddings/oleObject6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oleObject" Target="../embeddings/oleObject76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71.bin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4.png"/><Relationship Id="rId5" Type="http://schemas.openxmlformats.org/officeDocument/2006/relationships/oleObject" Target="../embeddings/oleObject69.bin"/><Relationship Id="rId10" Type="http://schemas.openxmlformats.org/officeDocument/2006/relationships/oleObject" Target="../embeddings/oleObject74.bin"/><Relationship Id="rId4" Type="http://schemas.openxmlformats.org/officeDocument/2006/relationships/image" Target="../media/image2.png"/><Relationship Id="rId9" Type="http://schemas.openxmlformats.org/officeDocument/2006/relationships/oleObject" Target="../embeddings/oleObject73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78.bin"/><Relationship Id="rId5" Type="http://schemas.openxmlformats.org/officeDocument/2006/relationships/oleObject" Target="../embeddings/oleObject77.bin"/><Relationship Id="rId4" Type="http://schemas.openxmlformats.org/officeDocument/2006/relationships/image" Target="../media/image2.png"/><Relationship Id="rId9" Type="http://schemas.openxmlformats.org/officeDocument/2006/relationships/image" Target="../media/image13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35.jpeg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84.bin"/><Relationship Id="rId5" Type="http://schemas.openxmlformats.org/officeDocument/2006/relationships/oleObject" Target="../embeddings/oleObject83.bin"/><Relationship Id="rId4" Type="http://schemas.openxmlformats.org/officeDocument/2006/relationships/oleObject" Target="../embeddings/oleObject8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7.bin"/><Relationship Id="rId5" Type="http://schemas.openxmlformats.org/officeDocument/2006/relationships/oleObject" Target="../embeddings/oleObject86.bin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5.bin"/><Relationship Id="rId9" Type="http://schemas.openxmlformats.org/officeDocument/2006/relationships/oleObject" Target="../embeddings/oleObject8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93.bin"/><Relationship Id="rId5" Type="http://schemas.openxmlformats.org/officeDocument/2006/relationships/oleObject" Target="../embeddings/oleObject92.bin"/><Relationship Id="rId4" Type="http://schemas.openxmlformats.org/officeDocument/2006/relationships/oleObject" Target="../embeddings/oleObject9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95.bin"/><Relationship Id="rId5" Type="http://schemas.openxmlformats.org/officeDocument/2006/relationships/oleObject" Target="../embeddings/oleObject94.bin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97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01.bin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2.png"/><Relationship Id="rId9" Type="http://schemas.openxmlformats.org/officeDocument/2006/relationships/oleObject" Target="../embeddings/oleObject10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57.png"/><Relationship Id="rId4" Type="http://schemas.openxmlformats.org/officeDocument/2006/relationships/oleObject" Target="../embeddings/oleObject10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08.bin"/><Relationship Id="rId11" Type="http://schemas.openxmlformats.org/officeDocument/2006/relationships/oleObject" Target="../embeddings/oleObject112.bin"/><Relationship Id="rId5" Type="http://schemas.openxmlformats.org/officeDocument/2006/relationships/oleObject" Target="../embeddings/oleObject107.bin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6.bin"/><Relationship Id="rId9" Type="http://schemas.openxmlformats.org/officeDocument/2006/relationships/oleObject" Target="../embeddings/oleObject110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17.bin"/><Relationship Id="rId5" Type="http://schemas.openxmlformats.org/officeDocument/2006/relationships/oleObject" Target="../embeddings/oleObject116.bin"/><Relationship Id="rId4" Type="http://schemas.openxmlformats.org/officeDocument/2006/relationships/oleObject" Target="../embeddings/oleObject11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19.bin"/><Relationship Id="rId5" Type="http://schemas.openxmlformats.org/officeDocument/2006/relationships/image" Target="../media/image171.png"/><Relationship Id="rId4" Type="http://schemas.openxmlformats.org/officeDocument/2006/relationships/oleObject" Target="../embeddings/oleObject118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21.bin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24.bin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27.bin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30.bin"/><Relationship Id="rId5" Type="http://schemas.openxmlformats.org/officeDocument/2006/relationships/oleObject" Target="../embeddings/oleObject129.bin"/><Relationship Id="rId10" Type="http://schemas.openxmlformats.org/officeDocument/2006/relationships/oleObject" Target="../embeddings/oleObject133.bin"/><Relationship Id="rId4" Type="http://schemas.openxmlformats.org/officeDocument/2006/relationships/oleObject" Target="../embeddings/oleObject128.bin"/><Relationship Id="rId9" Type="http://schemas.openxmlformats.org/officeDocument/2006/relationships/oleObject" Target="../embeddings/oleObject132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35.bin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18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&#25554;&#22270;/&#31532;5&#31456;%20&#27169;&#25311;&#35843;&#21046;&#31995;&#32479;/12.&#31283;&#23450;&#30452;&#25509;&#35843;&#39057;&#30340;&#36733;&#27874;&#39057;&#29575;.vsd/Drawing/~&#39029;-1/&#36827;&#31243;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36.bin"/><Relationship Id="rId5" Type="http://schemas.openxmlformats.org/officeDocument/2006/relationships/image" Target="../media/image191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137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2.png"/><Relationship Id="rId9" Type="http://schemas.openxmlformats.org/officeDocument/2006/relationships/image" Target="../media/image19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98.jpeg"/><Relationship Id="rId5" Type="http://schemas.openxmlformats.org/officeDocument/2006/relationships/oleObject" Target="../embeddings/oleObject141.bin"/><Relationship Id="rId4" Type="http://schemas.openxmlformats.org/officeDocument/2006/relationships/oleObject" Target="../embeddings/oleObject140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oleObject" Target="../embeddings/oleObject143.bin"/><Relationship Id="rId4" Type="http://schemas.openxmlformats.org/officeDocument/2006/relationships/image" Target="../media/image2.png"/><Relationship Id="rId9" Type="http://schemas.openxmlformats.org/officeDocument/2006/relationships/image" Target="../media/image204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&#25554;&#22270;/&#31532;5&#31456;%20&#27169;&#25311;&#35843;&#21046;&#31995;&#32479;/12.&#31283;&#23450;&#30452;&#25509;&#35843;&#39057;&#30340;&#36733;&#27874;&#39057;&#29575;.vsd/Drawing/~&#39029;-1/&#36827;&#31243;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44.bin"/><Relationship Id="rId5" Type="http://schemas.openxmlformats.org/officeDocument/2006/relationships/image" Target="../media/image191.png"/><Relationship Id="rId4" Type="http://schemas.openxmlformats.org/officeDocument/2006/relationships/image" Target="../media/image2.png"/><Relationship Id="rId9" Type="http://schemas.openxmlformats.org/officeDocument/2006/relationships/image" Target="../media/image20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.bin"/><Relationship Id="rId3" Type="http://schemas.openxmlformats.org/officeDocument/2006/relationships/image" Target="../media/image1.png"/><Relationship Id="rId7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45.bin"/><Relationship Id="rId5" Type="http://schemas.openxmlformats.org/officeDocument/2006/relationships/image" Target="../media/image2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13.png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50.bin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2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2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oleObject" Target="../embeddings/oleObject153.bin"/><Relationship Id="rId4" Type="http://schemas.openxmlformats.org/officeDocument/2006/relationships/oleObject" Target="../embeddings/oleObject152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/>
          <p:cNvSpPr txBox="1"/>
          <p:nvPr/>
        </p:nvSpPr>
        <p:spPr>
          <a:xfrm>
            <a:off x="1285564" y="2067694"/>
            <a:ext cx="565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 拟 </a:t>
            </a:r>
            <a:r>
              <a:rPr lang="zh-CN" altLang="en-US" sz="4000" b="1" spc="3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制</a:t>
            </a:r>
            <a:r>
              <a:rPr lang="zh-CN" altLang="en-US" sz="40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系 统</a:t>
            </a:r>
            <a:endParaRPr lang="zh-CN" altLang="en-US" sz="40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8678" y="2953276"/>
            <a:ext cx="45448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计算机与通信工程学院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物联网工程专业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李志华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71600" y="2828424"/>
            <a:ext cx="544685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076807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幅度调制原理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1630418" y="2217465"/>
            <a:ext cx="8044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调制度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6372" name="Object 4"/>
          <p:cNvGraphicFramePr>
            <a:graphicFrameLocks noChangeAspect="1"/>
          </p:cNvGraphicFramePr>
          <p:nvPr/>
        </p:nvGraphicFramePr>
        <p:xfrm>
          <a:off x="372438" y="934058"/>
          <a:ext cx="4858784" cy="1271762"/>
        </p:xfrm>
        <a:graphic>
          <a:graphicData uri="http://schemas.openxmlformats.org/presentationml/2006/ole">
            <p:oleObj spid="_x0000_s186372" name="Equation" r:id="rId5" imgW="3784320" imgH="990360" progId="Equation.DSMT4">
              <p:embed/>
            </p:oleObj>
          </a:graphicData>
        </a:graphic>
      </p:graphicFrame>
      <p:sp>
        <p:nvSpPr>
          <p:cNvPr id="27" name="椭圆 26"/>
          <p:cNvSpPr/>
          <p:nvPr/>
        </p:nvSpPr>
        <p:spPr bwMode="auto">
          <a:xfrm>
            <a:off x="5678804" y="810024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" name="Object 16"/>
          <p:cNvGraphicFramePr>
            <a:graphicFrameLocks noChangeAspect="1"/>
          </p:cNvGraphicFramePr>
          <p:nvPr/>
        </p:nvGraphicFramePr>
        <p:xfrm>
          <a:off x="5515087" y="1221711"/>
          <a:ext cx="2788947" cy="3730407"/>
        </p:xfrm>
        <a:graphic>
          <a:graphicData uri="http://schemas.openxmlformats.org/presentationml/2006/ole">
            <p:oleObj spid="_x0000_s186373" name="Visio" r:id="rId6" imgW="3568903" imgH="4696968" progId="Visio.Drawing.11">
              <p:embed/>
            </p:oleObj>
          </a:graphicData>
        </a:graphic>
      </p:graphicFrame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5883423" y="643775"/>
            <a:ext cx="10383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时域波形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939131" y="2685641"/>
            <a:ext cx="243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调制度的取值范围是什么？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3"/>
          <p:cNvSpPr>
            <a:spLocks noChangeAspect="1" noChangeArrowheads="1"/>
          </p:cNvSpPr>
          <p:nvPr/>
        </p:nvSpPr>
        <p:spPr bwMode="auto">
          <a:xfrm>
            <a:off x="887151" y="2740583"/>
            <a:ext cx="2653507" cy="427912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6633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 bwMode="auto">
          <a:xfrm>
            <a:off x="429830" y="95183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623822" y="796225"/>
            <a:ext cx="6946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 谱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725" name="Object 10"/>
          <p:cNvGraphicFramePr>
            <a:graphicFrameLocks noChangeAspect="1"/>
          </p:cNvGraphicFramePr>
          <p:nvPr/>
        </p:nvGraphicFramePr>
        <p:xfrm>
          <a:off x="2684307" y="2678077"/>
          <a:ext cx="3429369" cy="2369726"/>
        </p:xfrm>
        <a:graphic>
          <a:graphicData uri="http://schemas.openxmlformats.org/presentationml/2006/ole">
            <p:oleObj spid="_x0000_s30725" name="Visio" r:id="rId5" imgW="3654247" imgH="2350922" progId="Visio.Drawing.11">
              <p:embed/>
            </p:oleObj>
          </a:graphicData>
        </a:graphic>
      </p:graphicFrame>
      <p:sp>
        <p:nvSpPr>
          <p:cNvPr id="27" name="TextBox 10"/>
          <p:cNvSpPr txBox="1"/>
          <p:nvPr/>
        </p:nvSpPr>
        <p:spPr>
          <a:xfrm>
            <a:off x="5677688" y="4319531"/>
            <a:ext cx="95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上边带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4628559" y="4301803"/>
            <a:ext cx="95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下边带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0"/>
          <p:cNvSpPr txBox="1"/>
          <p:nvPr/>
        </p:nvSpPr>
        <p:spPr>
          <a:xfrm>
            <a:off x="6574372" y="4067882"/>
            <a:ext cx="176153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将信号的频谱搬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到载波左右两侧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3"/>
          <p:cNvSpPr>
            <a:spLocks noChangeAspect="1" noChangeArrowheads="1"/>
          </p:cNvSpPr>
          <p:nvPr/>
        </p:nvSpPr>
        <p:spPr bwMode="auto">
          <a:xfrm>
            <a:off x="6522391" y="4122823"/>
            <a:ext cx="1717821" cy="74688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06822" y="1945782"/>
            <a:ext cx="5903801" cy="499702"/>
            <a:chOff x="7127272" y="2681303"/>
            <a:chExt cx="4112228" cy="853819"/>
          </a:xfrm>
        </p:grpSpPr>
        <p:sp>
          <p:nvSpPr>
            <p:cNvPr id="20" name="矩形 1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1779019" y="981599"/>
          <a:ext cx="6780183" cy="1451741"/>
        </p:xfrm>
        <a:graphic>
          <a:graphicData uri="http://schemas.openxmlformats.org/presentationml/2006/ole">
            <p:oleObj spid="_x0000_s30724" name="Equation" r:id="rId6" imgW="4978080" imgH="106668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6633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 bwMode="auto">
          <a:xfrm>
            <a:off x="479482" y="89508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673474" y="739475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 宽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896041" y="877412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4090033" y="732431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功率和效率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725" name="Object 10"/>
          <p:cNvGraphicFramePr>
            <a:graphicFrameLocks noChangeAspect="1"/>
          </p:cNvGraphicFramePr>
          <p:nvPr/>
        </p:nvGraphicFramePr>
        <p:xfrm>
          <a:off x="36816" y="1274570"/>
          <a:ext cx="3429369" cy="2369726"/>
        </p:xfrm>
        <a:graphic>
          <a:graphicData uri="http://schemas.openxmlformats.org/presentationml/2006/ole">
            <p:oleObj spid="_x0000_s31748" name="Visio" r:id="rId5" imgW="3654247" imgH="2350922" progId="Visio.Drawing.11">
              <p:embed/>
            </p:oleObj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3706813" y="2892821"/>
          <a:ext cx="5226050" cy="1516062"/>
        </p:xfrm>
        <a:graphic>
          <a:graphicData uri="http://schemas.openxmlformats.org/presentationml/2006/ole">
            <p:oleObj spid="_x0000_s31751" name="Equation" r:id="rId6" imgW="4508280" imgH="1307880" progId="Equation.DSMT4">
              <p:embed/>
            </p:oleObj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4144046" y="2105250"/>
            <a:ext cx="1735759" cy="691130"/>
            <a:chOff x="7127272" y="2681303"/>
            <a:chExt cx="4112228" cy="853819"/>
          </a:xfrm>
        </p:grpSpPr>
        <p:sp>
          <p:nvSpPr>
            <p:cNvPr id="18" name="矩形 17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9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3884593" y="1307802"/>
          <a:ext cx="4911178" cy="1461031"/>
        </p:xfrm>
        <a:graphic>
          <a:graphicData uri="http://schemas.openxmlformats.org/presentationml/2006/ole">
            <p:oleObj spid="_x0000_s31750" name="Equation" r:id="rId7" imgW="3543120" imgH="1054080" progId="Equation.DSMT4">
              <p:embed/>
            </p:oleObj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1081858" y="3774547"/>
            <a:ext cx="1555016" cy="457211"/>
            <a:chOff x="7127272" y="2681303"/>
            <a:chExt cx="4112228" cy="853819"/>
          </a:xfrm>
        </p:grpSpPr>
        <p:sp>
          <p:nvSpPr>
            <p:cNvPr id="22" name="矩形 21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3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1749" name="Object 5"/>
          <p:cNvGraphicFramePr>
            <a:graphicFrameLocks noChangeAspect="1"/>
          </p:cNvGraphicFramePr>
          <p:nvPr/>
        </p:nvGraphicFramePr>
        <p:xfrm>
          <a:off x="1131628" y="3838347"/>
          <a:ext cx="1501479" cy="325622"/>
        </p:xfrm>
        <a:graphic>
          <a:graphicData uri="http://schemas.openxmlformats.org/presentationml/2006/ole">
            <p:oleObj spid="_x0000_s31749" name="Equation" r:id="rId8" imgW="1054080" imgH="228600" progId="Equation.DSMT4">
              <p:embed/>
            </p:oleObj>
          </a:graphicData>
        </a:graphic>
      </p:graphicFrame>
      <p:graphicFrame>
        <p:nvGraphicFramePr>
          <p:cNvPr id="31752" name="Object 8"/>
          <p:cNvGraphicFramePr>
            <a:graphicFrameLocks noChangeAspect="1"/>
          </p:cNvGraphicFramePr>
          <p:nvPr/>
        </p:nvGraphicFramePr>
        <p:xfrm>
          <a:off x="7029449" y="2349646"/>
          <a:ext cx="711052" cy="300222"/>
        </p:xfrm>
        <a:graphic>
          <a:graphicData uri="http://schemas.openxmlformats.org/presentationml/2006/ole">
            <p:oleObj spid="_x0000_s31752" name="Equation" r:id="rId9" imgW="571320" imgH="241200" progId="Equation.DSMT4">
              <p:embed/>
            </p:oleObj>
          </a:graphicData>
        </a:graphic>
      </p:graphicFrame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7644859" y="2330838"/>
            <a:ext cx="14247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即无直流分量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0800000">
            <a:off x="6613434" y="2395197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矩形 1"/>
          <p:cNvSpPr>
            <a:spLocks noChangeArrowheads="1"/>
          </p:cNvSpPr>
          <p:nvPr/>
        </p:nvSpPr>
        <p:spPr bwMode="auto">
          <a:xfrm>
            <a:off x="4816599" y="4553064"/>
            <a:ext cx="29451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的优点和缺点各是什么？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3"/>
          <p:cNvSpPr>
            <a:spLocks noChangeAspect="1" noChangeArrowheads="1"/>
          </p:cNvSpPr>
          <p:nvPr/>
        </p:nvSpPr>
        <p:spPr bwMode="auto">
          <a:xfrm>
            <a:off x="4831837" y="4513579"/>
            <a:ext cx="3046889" cy="44119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87605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1"/>
          <p:cNvGrpSpPr/>
          <p:nvPr/>
        </p:nvGrpSpPr>
        <p:grpSpPr>
          <a:xfrm>
            <a:off x="645919" y="935655"/>
            <a:ext cx="7923923" cy="861254"/>
            <a:chOff x="7127272" y="2681303"/>
            <a:chExt cx="4112228" cy="853819"/>
          </a:xfrm>
        </p:grpSpPr>
        <p:sp>
          <p:nvSpPr>
            <p:cNvPr id="23" name="矩形 2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19" name="矩形 1"/>
          <p:cNvSpPr>
            <a:spLocks noChangeArrowheads="1"/>
          </p:cNvSpPr>
          <p:nvPr/>
        </p:nvSpPr>
        <p:spPr bwMode="auto">
          <a:xfrm>
            <a:off x="680569" y="948677"/>
            <a:ext cx="79211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调幅信号                                                                                                 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载波频率和振幅是多少？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写出调制信号表达式？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调制度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是多少？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321" name="Object 1"/>
          <p:cNvGraphicFramePr>
            <a:graphicFrameLocks noChangeAspect="1"/>
          </p:cNvGraphicFramePr>
          <p:nvPr/>
        </p:nvGraphicFramePr>
        <p:xfrm>
          <a:off x="1582036" y="1057133"/>
          <a:ext cx="5875338" cy="309563"/>
        </p:xfrm>
        <a:graphic>
          <a:graphicData uri="http://schemas.openxmlformats.org/presentationml/2006/ole">
            <p:oleObj spid="_x0000_s56321" name="Equation" r:id="rId4" imgW="4597200" imgH="241200" progId="Equation.DSMT4">
              <p:embed/>
            </p:oleObj>
          </a:graphicData>
        </a:graphic>
      </p:graphicFrame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1052062" y="2155160"/>
          <a:ext cx="7283856" cy="2376747"/>
        </p:xfrm>
        <a:graphic>
          <a:graphicData uri="http://schemas.openxmlformats.org/presentationml/2006/ole">
            <p:oleObj spid="_x0000_s56324" name="Equation" r:id="rId5" imgW="4597200" imgH="149832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21"/>
          <p:cNvGrpSpPr/>
          <p:nvPr/>
        </p:nvGrpSpPr>
        <p:grpSpPr>
          <a:xfrm>
            <a:off x="645920" y="988820"/>
            <a:ext cx="7594314" cy="499740"/>
            <a:chOff x="7127272" y="2681303"/>
            <a:chExt cx="4112228" cy="853819"/>
          </a:xfrm>
        </p:grpSpPr>
        <p:sp>
          <p:nvSpPr>
            <p:cNvPr id="10" name="矩形 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680570" y="1001842"/>
            <a:ext cx="76021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                                                                               。求调幅波的调制效率？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Object 1"/>
          <p:cNvGraphicFramePr>
            <a:graphicFrameLocks noChangeAspect="1"/>
          </p:cNvGraphicFramePr>
          <p:nvPr/>
        </p:nvGraphicFramePr>
        <p:xfrm>
          <a:off x="1188436" y="1092174"/>
          <a:ext cx="4755164" cy="319892"/>
        </p:xfrm>
        <a:graphic>
          <a:graphicData uri="http://schemas.openxmlformats.org/presentationml/2006/ole">
            <p:oleObj spid="_x0000_s135169" name="Equation" r:id="rId4" imgW="3416040" imgH="228600" progId="Equation.DSMT4">
              <p:embed/>
            </p:oleObj>
          </a:graphicData>
        </a:graphic>
      </p:graphicFrame>
      <p:graphicFrame>
        <p:nvGraphicFramePr>
          <p:cNvPr id="135170" name="Object 2"/>
          <p:cNvGraphicFramePr>
            <a:graphicFrameLocks noChangeAspect="1"/>
          </p:cNvGraphicFramePr>
          <p:nvPr/>
        </p:nvGraphicFramePr>
        <p:xfrm>
          <a:off x="2624987" y="1790058"/>
          <a:ext cx="3956567" cy="2133209"/>
        </p:xfrm>
        <a:graphic>
          <a:graphicData uri="http://schemas.openxmlformats.org/presentationml/2006/ole">
            <p:oleObj spid="_x0000_s135170" name="Equation" r:id="rId5" imgW="2590560" imgH="13968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1"/>
          <p:cNvSpPr>
            <a:spLocks noChangeArrowheads="1"/>
          </p:cNvSpPr>
          <p:nvPr/>
        </p:nvSpPr>
        <p:spPr bwMode="auto">
          <a:xfrm>
            <a:off x="680570" y="821081"/>
            <a:ext cx="456128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练习：调制信号波形如下，画出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信号的波形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043" y="1724690"/>
            <a:ext cx="24765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421968" y="893753"/>
            <a:ext cx="311444" cy="299300"/>
            <a:chOff x="0" y="0"/>
            <a:chExt cx="1219200" cy="586868"/>
          </a:xfrm>
        </p:grpSpPr>
        <p:sp>
          <p:nvSpPr>
            <p:cNvPr id="22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755000" y="778469"/>
            <a:ext cx="376383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抑制载波的双边带调幅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(DSB)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841004" y="1660665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1034996" y="1483785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时域表达式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844542" y="285509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1038534" y="2678219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调制模型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28309" y="2794944"/>
            <a:ext cx="2445710" cy="102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组合 17"/>
          <p:cNvGrpSpPr/>
          <p:nvPr/>
        </p:nvGrpSpPr>
        <p:grpSpPr>
          <a:xfrm>
            <a:off x="2612943" y="1977641"/>
            <a:ext cx="2235507" cy="361522"/>
            <a:chOff x="7127272" y="2681303"/>
            <a:chExt cx="4112228" cy="853819"/>
          </a:xfrm>
        </p:grpSpPr>
        <p:sp>
          <p:nvSpPr>
            <p:cNvPr id="19" name="矩形 1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2349500" y="1578934"/>
          <a:ext cx="5162550" cy="744538"/>
        </p:xfrm>
        <a:graphic>
          <a:graphicData uri="http://schemas.openxmlformats.org/presentationml/2006/ole">
            <p:oleObj spid="_x0000_s34818" name="Equation" r:id="rId6" imgW="3340080" imgH="4824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6633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 bwMode="auto">
          <a:xfrm>
            <a:off x="479482" y="948254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673474" y="782007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时域波形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981105" y="962476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4175097" y="806862"/>
            <a:ext cx="769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 谱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303693" y="1371596"/>
          <a:ext cx="3026447" cy="3149453"/>
        </p:xfrm>
        <a:graphic>
          <a:graphicData uri="http://schemas.openxmlformats.org/presentationml/2006/ole">
            <p:oleObj spid="_x0000_s35845" name="Visio" r:id="rId4" imgW="3369132" imgH="3385237" progId="Visio.Drawing.11">
              <p:embed/>
            </p:oleObj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4324781" y="2371047"/>
            <a:ext cx="3639005" cy="691130"/>
            <a:chOff x="7127272" y="2681303"/>
            <a:chExt cx="4112228" cy="853819"/>
          </a:xfrm>
        </p:grpSpPr>
        <p:sp>
          <p:nvSpPr>
            <p:cNvPr id="16" name="矩形 15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7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5846" name="Object 3"/>
          <p:cNvGraphicFramePr>
            <a:graphicFrameLocks noChangeAspect="1"/>
          </p:cNvGraphicFramePr>
          <p:nvPr/>
        </p:nvGraphicFramePr>
        <p:xfrm>
          <a:off x="4591113" y="2294814"/>
          <a:ext cx="2947385" cy="2827420"/>
        </p:xfrm>
        <a:graphic>
          <a:graphicData uri="http://schemas.openxmlformats.org/presentationml/2006/ole">
            <p:oleObj spid="_x0000_s35846" name="Visio" r:id="rId5" imgW="3519759" imgH="3288331" progId="Visio.Drawing.11">
              <p:embed/>
            </p:oleObj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4091947" y="1448088"/>
          <a:ext cx="4626766" cy="1522293"/>
        </p:xfrm>
        <a:graphic>
          <a:graphicData uri="http://schemas.openxmlformats.org/presentationml/2006/ole">
            <p:oleObj spid="_x0000_s35843" name="Equation" r:id="rId6" imgW="3162240" imgH="1041120" progId="Equation.DSMT4">
              <p:embed/>
            </p:oleObj>
          </a:graphicData>
        </a:graphic>
      </p:graphicFrame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797466" y="4659394"/>
            <a:ext cx="24242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DSB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的包络有什么特点？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3"/>
          <p:cNvSpPr>
            <a:spLocks noChangeAspect="1" noChangeArrowheads="1"/>
          </p:cNvSpPr>
          <p:nvPr/>
        </p:nvSpPr>
        <p:spPr bwMode="auto">
          <a:xfrm>
            <a:off x="812705" y="4651808"/>
            <a:ext cx="2408972" cy="356127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6633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 bwMode="auto">
          <a:xfrm>
            <a:off x="479482" y="969520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673474" y="813906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 宽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694014" y="1015641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3888006" y="870660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功率和效率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3838453" y="2270001"/>
          <a:ext cx="1318327" cy="354526"/>
        </p:xfrm>
        <a:graphic>
          <a:graphicData uri="http://schemas.openxmlformats.org/presentationml/2006/ole">
            <p:oleObj spid="_x0000_s36869" name="Equation" r:id="rId5" imgW="850680" imgH="228600" progId="Equation.DSMT4">
              <p:embed/>
            </p:oleObj>
          </a:graphicData>
        </a:graphic>
      </p:graphicFrame>
      <p:graphicFrame>
        <p:nvGraphicFramePr>
          <p:cNvPr id="36870" name="Object 3"/>
          <p:cNvGraphicFramePr>
            <a:graphicFrameLocks noChangeAspect="1"/>
          </p:cNvGraphicFramePr>
          <p:nvPr/>
        </p:nvGraphicFramePr>
        <p:xfrm>
          <a:off x="146634" y="615561"/>
          <a:ext cx="2947988" cy="2827338"/>
        </p:xfrm>
        <a:graphic>
          <a:graphicData uri="http://schemas.openxmlformats.org/presentationml/2006/ole">
            <p:oleObj spid="_x0000_s36870" name="Visio" r:id="rId6" imgW="3519759" imgH="3288331" progId="Visio.Drawing.11">
              <p:embed/>
            </p:oleObj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847933" y="3593792"/>
            <a:ext cx="1544393" cy="425315"/>
            <a:chOff x="7127272" y="2681303"/>
            <a:chExt cx="4112228" cy="853819"/>
          </a:xfrm>
        </p:grpSpPr>
        <p:sp>
          <p:nvSpPr>
            <p:cNvPr id="18" name="矩形 17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9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1749" name="Object 5"/>
          <p:cNvGraphicFramePr>
            <a:graphicFrameLocks noChangeAspect="1"/>
          </p:cNvGraphicFramePr>
          <p:nvPr/>
        </p:nvGraphicFramePr>
        <p:xfrm>
          <a:off x="887069" y="3646953"/>
          <a:ext cx="1501479" cy="325622"/>
        </p:xfrm>
        <a:graphic>
          <a:graphicData uri="http://schemas.openxmlformats.org/presentationml/2006/ole">
            <p:oleObj spid="_x0000_s36867" name="Equation" r:id="rId7" imgW="1054080" imgH="228600" progId="Equation.DSMT4">
              <p:embed/>
            </p:oleObj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7216835" y="1307788"/>
            <a:ext cx="1469962" cy="776193"/>
            <a:chOff x="7127272" y="2681303"/>
            <a:chExt cx="4112228" cy="853819"/>
          </a:xfrm>
        </p:grpSpPr>
        <p:sp>
          <p:nvSpPr>
            <p:cNvPr id="22" name="矩形 21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3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3791507" y="1369491"/>
          <a:ext cx="4813300" cy="712787"/>
        </p:xfrm>
        <a:graphic>
          <a:graphicData uri="http://schemas.openxmlformats.org/presentationml/2006/ole">
            <p:oleObj spid="_x0000_s36868" name="Equation" r:id="rId8" imgW="3009600" imgH="444240" progId="Equation.DSMT4">
              <p:embed/>
            </p:oleObj>
          </a:graphicData>
        </a:graphic>
      </p:graphicFrame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4199910" y="3000710"/>
            <a:ext cx="29451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DSB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最大的缺点各是什么？</a:t>
            </a:r>
            <a:endParaRPr lang="zh-CN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spect="1" noChangeArrowheads="1"/>
          </p:cNvSpPr>
          <p:nvPr/>
        </p:nvSpPr>
        <p:spPr bwMode="auto">
          <a:xfrm>
            <a:off x="4215149" y="2961225"/>
            <a:ext cx="2908666" cy="44119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680570" y="821081"/>
            <a:ext cx="4561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练习：调制信号波形如下，画出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DSB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信号的波形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043" y="1724690"/>
            <a:ext cx="24765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调制的概念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2354" y="973243"/>
            <a:ext cx="5641464" cy="126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4150480" y="2488042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TextBox 10"/>
          <p:cNvSpPr txBox="1"/>
          <p:nvPr/>
        </p:nvSpPr>
        <p:spPr>
          <a:xfrm>
            <a:off x="2402868" y="287340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调制对于模拟通信系统而言及其重要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23"/>
          <p:cNvSpPr>
            <a:spLocks noChangeAspect="1" noChangeArrowheads="1"/>
          </p:cNvSpPr>
          <p:nvPr/>
        </p:nvSpPr>
        <p:spPr bwMode="auto">
          <a:xfrm>
            <a:off x="2402958" y="2856053"/>
            <a:ext cx="3870251" cy="42226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8" name="TextBox 10"/>
          <p:cNvSpPr txBox="1"/>
          <p:nvPr/>
        </p:nvSpPr>
        <p:spPr>
          <a:xfrm>
            <a:off x="2938056" y="368504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为什么调制技术如此重要？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23"/>
          <p:cNvSpPr>
            <a:spLocks noChangeAspect="1" noChangeArrowheads="1"/>
          </p:cNvSpPr>
          <p:nvPr/>
        </p:nvSpPr>
        <p:spPr bwMode="auto">
          <a:xfrm>
            <a:off x="2938146" y="3667699"/>
            <a:ext cx="2941683" cy="42226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421968" y="893753"/>
            <a:ext cx="311444" cy="299300"/>
            <a:chOff x="0" y="0"/>
            <a:chExt cx="1219200" cy="586868"/>
          </a:xfrm>
        </p:grpSpPr>
        <p:sp>
          <p:nvSpPr>
            <p:cNvPr id="22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 sz="1600" dirty="0"/>
            </a:p>
          </p:txBody>
        </p:sp>
      </p:grp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755000" y="778469"/>
            <a:ext cx="376383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抑制载波的单边带调幅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(SSB)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841004" y="1660665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1034996" y="1483785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滤波法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67260" y="1517353"/>
            <a:ext cx="3810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7892" name="Object 8"/>
          <p:cNvGraphicFramePr>
            <a:graphicFrameLocks noChangeAspect="1"/>
          </p:cNvGraphicFramePr>
          <p:nvPr/>
        </p:nvGraphicFramePr>
        <p:xfrm>
          <a:off x="5778481" y="287838"/>
          <a:ext cx="3657600" cy="4465637"/>
        </p:xfrm>
        <a:graphic>
          <a:graphicData uri="http://schemas.openxmlformats.org/presentationml/2006/ole">
            <p:oleObj spid="_x0000_s37892" name="Visio" r:id="rId6" imgW="4604112" imgH="5109033" progId="Visio.Drawing.11">
              <p:embed/>
            </p:oleObj>
          </a:graphicData>
        </a:graphic>
      </p:graphicFrame>
      <p:graphicFrame>
        <p:nvGraphicFramePr>
          <p:cNvPr id="37893" name="Object 8"/>
          <p:cNvGraphicFramePr>
            <a:graphicFrameLocks noChangeAspect="1"/>
          </p:cNvGraphicFramePr>
          <p:nvPr/>
        </p:nvGraphicFramePr>
        <p:xfrm>
          <a:off x="-335406" y="1731222"/>
          <a:ext cx="3657600" cy="4465637"/>
        </p:xfrm>
        <a:graphic>
          <a:graphicData uri="http://schemas.openxmlformats.org/presentationml/2006/ole">
            <p:oleObj spid="_x0000_s37893" name="Visio" r:id="rId7" imgW="4604112" imgH="5109033" progId="Visio.Drawing.11">
              <p:embed/>
            </p:oleObj>
          </a:graphicData>
        </a:graphic>
      </p:graphicFrame>
      <p:graphicFrame>
        <p:nvGraphicFramePr>
          <p:cNvPr id="37894" name="Object 9"/>
          <p:cNvGraphicFramePr>
            <a:graphicFrameLocks noChangeAspect="1"/>
          </p:cNvGraphicFramePr>
          <p:nvPr/>
        </p:nvGraphicFramePr>
        <p:xfrm>
          <a:off x="3561950" y="2505587"/>
          <a:ext cx="2411413" cy="2520950"/>
        </p:xfrm>
        <a:graphic>
          <a:graphicData uri="http://schemas.openxmlformats.org/presentationml/2006/ole">
            <p:oleObj spid="_x0000_s37894" name="Visio" r:id="rId8" imgW="3483317" imgH="3316404" progId="Visio.Drawing.11">
              <p:embed/>
            </p:oleObj>
          </a:graphicData>
        </a:graphic>
      </p:graphicFrame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38946" y="3668233"/>
            <a:ext cx="345228" cy="328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0800000">
            <a:off x="5865331" y="3668282"/>
            <a:ext cx="387152" cy="28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6060608" y="1618465"/>
            <a:ext cx="2945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滤波法对信号频谱有什么要求？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spect="1" noChangeArrowheads="1"/>
          </p:cNvSpPr>
          <p:nvPr/>
        </p:nvSpPr>
        <p:spPr bwMode="auto">
          <a:xfrm>
            <a:off x="6075847" y="1578980"/>
            <a:ext cx="2908666" cy="44119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281" y="738289"/>
            <a:ext cx="40005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34"/>
          <p:cNvSpPr>
            <a:spLocks noChangeArrowheads="1"/>
          </p:cNvSpPr>
          <p:nvPr/>
        </p:nvSpPr>
        <p:spPr bwMode="auto">
          <a:xfrm>
            <a:off x="5639360" y="2079970"/>
            <a:ext cx="2898584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实际滤波器的特性是不理想的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234" y="3498066"/>
            <a:ext cx="2359209" cy="98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3275855" y="3150987"/>
          <a:ext cx="3826700" cy="1631302"/>
        </p:xfrm>
        <a:graphic>
          <a:graphicData uri="http://schemas.openxmlformats.org/presentationml/2006/ole">
            <p:oleObj spid="_x0000_s38919" name="Equation" r:id="rId6" imgW="3187440" imgH="1358640" progId="Equation.DSMT4">
              <p:embed/>
            </p:oleObj>
          </a:graphicData>
        </a:graphic>
      </p:graphicFrame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02743" y="910525"/>
            <a:ext cx="19145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21410" y="4029764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矩形 23"/>
          <p:cNvSpPr>
            <a:spLocks noChangeAspect="1" noChangeArrowheads="1"/>
          </p:cNvSpPr>
          <p:nvPr/>
        </p:nvSpPr>
        <p:spPr bwMode="auto">
          <a:xfrm>
            <a:off x="5639513" y="2094611"/>
            <a:ext cx="2792104" cy="38277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826" y="1063224"/>
            <a:ext cx="2359209" cy="98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2690" y="1459519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40306" y="1067140"/>
            <a:ext cx="19145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34"/>
          <p:cNvSpPr>
            <a:spLocks noChangeArrowheads="1"/>
          </p:cNvSpPr>
          <p:nvPr/>
        </p:nvSpPr>
        <p:spPr bwMode="auto">
          <a:xfrm>
            <a:off x="5618083" y="3418244"/>
            <a:ext cx="2930481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滤波器实现的难易程度取决于过渡带相对于载波的归一化值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7444" y="2546156"/>
            <a:ext cx="39624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34"/>
          <p:cNvSpPr>
            <a:spLocks noChangeArrowheads="1"/>
          </p:cNvSpPr>
          <p:nvPr/>
        </p:nvSpPr>
        <p:spPr bwMode="auto">
          <a:xfrm>
            <a:off x="603067" y="3742207"/>
            <a:ext cx="1427752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物理不可实现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34"/>
          <p:cNvSpPr>
            <a:spLocks noChangeArrowheads="1"/>
          </p:cNvSpPr>
          <p:nvPr/>
        </p:nvSpPr>
        <p:spPr bwMode="auto">
          <a:xfrm>
            <a:off x="2658687" y="3745748"/>
            <a:ext cx="1200933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物理可实现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941" name="Object 8"/>
          <p:cNvGraphicFramePr>
            <a:graphicFrameLocks noChangeAspect="1"/>
          </p:cNvGraphicFramePr>
          <p:nvPr/>
        </p:nvGraphicFramePr>
        <p:xfrm>
          <a:off x="5119203" y="805459"/>
          <a:ext cx="3657600" cy="4465637"/>
        </p:xfrm>
        <a:graphic>
          <a:graphicData uri="http://schemas.openxmlformats.org/presentationml/2006/ole">
            <p:oleObj spid="_x0000_s39941" name="Visio" r:id="rId9" imgW="4604112" imgH="5109033" progId="Visio.Drawing.11">
              <p:embed/>
            </p:oleObj>
          </a:graphicData>
        </a:graphic>
      </p:graphicFrame>
      <p:sp>
        <p:nvSpPr>
          <p:cNvPr id="16" name="矩形 23"/>
          <p:cNvSpPr>
            <a:spLocks noChangeAspect="1" noChangeArrowheads="1"/>
          </p:cNvSpPr>
          <p:nvPr/>
        </p:nvSpPr>
        <p:spPr bwMode="auto">
          <a:xfrm>
            <a:off x="5618233" y="3410489"/>
            <a:ext cx="2940963" cy="72557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6220119" y="4414839"/>
            <a:ext cx="1775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如何理解这句话？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spect="1" noChangeArrowheads="1"/>
          </p:cNvSpPr>
          <p:nvPr/>
        </p:nvSpPr>
        <p:spPr bwMode="auto">
          <a:xfrm>
            <a:off x="6235358" y="4375354"/>
            <a:ext cx="1749716" cy="44119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34"/>
          <p:cNvSpPr>
            <a:spLocks noChangeArrowheads="1"/>
          </p:cNvSpPr>
          <p:nvPr/>
        </p:nvSpPr>
        <p:spPr bwMode="auto">
          <a:xfrm>
            <a:off x="248651" y="697747"/>
            <a:ext cx="5163322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实际的单边带系统采用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多级调制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多级滤波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的方式实现：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31" descr="图片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3" y="1755527"/>
            <a:ext cx="5433238" cy="33684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6" name="Picture 9" descr="图片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94620" y="1101719"/>
            <a:ext cx="5843050" cy="250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10633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 bwMode="auto">
          <a:xfrm>
            <a:off x="490115" y="916355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684107" y="739475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相移法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89" name="Object 26"/>
          <p:cNvGraphicFramePr>
            <a:graphicFrameLocks noChangeAspect="1"/>
          </p:cNvGraphicFramePr>
          <p:nvPr/>
        </p:nvGraphicFramePr>
        <p:xfrm>
          <a:off x="351802" y="1287357"/>
          <a:ext cx="4656133" cy="3615850"/>
        </p:xfrm>
        <a:graphic>
          <a:graphicData uri="http://schemas.openxmlformats.org/presentationml/2006/ole">
            <p:oleObj spid="_x0000_s41989" name="Equation" r:id="rId4" imgW="3746160" imgH="2908080" progId="Equation.DSMT4">
              <p:embed/>
            </p:oleObj>
          </a:graphicData>
        </a:graphic>
      </p:graphicFrame>
      <p:graphicFrame>
        <p:nvGraphicFramePr>
          <p:cNvPr id="41990" name="Object 10"/>
          <p:cNvGraphicFramePr>
            <a:graphicFrameLocks noChangeAspect="1"/>
          </p:cNvGraphicFramePr>
          <p:nvPr/>
        </p:nvGraphicFramePr>
        <p:xfrm>
          <a:off x="5156926" y="712370"/>
          <a:ext cx="3632456" cy="2564440"/>
        </p:xfrm>
        <a:graphic>
          <a:graphicData uri="http://schemas.openxmlformats.org/presentationml/2006/ole">
            <p:oleObj spid="_x0000_s41990" name="Visio" r:id="rId5" imgW="5445760" imgH="3844577" progId="Visio.Drawing.11">
              <p:embed/>
            </p:oleObj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7024574" y="3413055"/>
          <a:ext cx="1736651" cy="325622"/>
        </p:xfrm>
        <a:graphic>
          <a:graphicData uri="http://schemas.openxmlformats.org/presentationml/2006/ole">
            <p:oleObj spid="_x0000_s41992" name="Equation" r:id="rId6" imgW="1218960" imgH="228600" progId="Equation.DSMT4">
              <p:embed/>
            </p:oleObj>
          </a:graphicData>
        </a:graphic>
      </p:graphicFrame>
      <p:sp>
        <p:nvSpPr>
          <p:cNvPr id="28" name="Rectangle 134"/>
          <p:cNvSpPr>
            <a:spLocks noChangeArrowheads="1"/>
          </p:cNvSpPr>
          <p:nvPr/>
        </p:nvSpPr>
        <p:spPr bwMode="auto">
          <a:xfrm>
            <a:off x="5341629" y="3355983"/>
            <a:ext cx="1590797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希尔伯特电路：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3"/>
          <p:cNvSpPr>
            <a:spLocks noChangeAspect="1" noChangeArrowheads="1"/>
          </p:cNvSpPr>
          <p:nvPr/>
        </p:nvSpPr>
        <p:spPr bwMode="auto">
          <a:xfrm>
            <a:off x="557148" y="4423150"/>
            <a:ext cx="4397623" cy="510362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矩形 23"/>
          <p:cNvSpPr>
            <a:spLocks noChangeAspect="1" noChangeArrowheads="1"/>
          </p:cNvSpPr>
          <p:nvPr/>
        </p:nvSpPr>
        <p:spPr bwMode="auto">
          <a:xfrm>
            <a:off x="5345345" y="3357233"/>
            <a:ext cx="3490311" cy="406693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6911042" y="3968804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34"/>
          <p:cNvSpPr>
            <a:spLocks noChangeArrowheads="1"/>
          </p:cNvSpPr>
          <p:nvPr/>
        </p:nvSpPr>
        <p:spPr bwMode="auto">
          <a:xfrm>
            <a:off x="6397834" y="4263326"/>
            <a:ext cx="1417097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宽带相移网络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1"/>
          <p:cNvGrpSpPr/>
          <p:nvPr/>
        </p:nvGrpSpPr>
        <p:grpSpPr>
          <a:xfrm>
            <a:off x="645919" y="829324"/>
            <a:ext cx="8008983" cy="839989"/>
            <a:chOff x="7127272" y="2681303"/>
            <a:chExt cx="4112228" cy="853819"/>
          </a:xfrm>
        </p:grpSpPr>
        <p:sp>
          <p:nvSpPr>
            <p:cNvPr id="23" name="矩形 2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19" name="矩形 1"/>
          <p:cNvSpPr>
            <a:spLocks noChangeArrowheads="1"/>
          </p:cNvSpPr>
          <p:nvPr/>
        </p:nvSpPr>
        <p:spPr bwMode="auto">
          <a:xfrm>
            <a:off x="680569" y="821081"/>
            <a:ext cx="7974333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已知调制信号                                             ，载波为                     ，进行上边带调制。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写出该上边带信号的表达式？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画出频谱？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7345" name="Object 1"/>
          <p:cNvGraphicFramePr>
            <a:graphicFrameLocks noChangeAspect="1"/>
          </p:cNvGraphicFramePr>
          <p:nvPr/>
        </p:nvGraphicFramePr>
        <p:xfrm>
          <a:off x="2022695" y="943683"/>
          <a:ext cx="2783221" cy="283640"/>
        </p:xfrm>
        <a:graphic>
          <a:graphicData uri="http://schemas.openxmlformats.org/presentationml/2006/ole">
            <p:oleObj spid="_x0000_s57345" name="Equation" r:id="rId4" imgW="1993680" imgH="203040" progId="Equation.DSMT4">
              <p:embed/>
            </p:oleObj>
          </a:graphicData>
        </a:graphic>
      </p:graphicFrame>
      <p:graphicFrame>
        <p:nvGraphicFramePr>
          <p:cNvPr id="57346" name="Object 2"/>
          <p:cNvGraphicFramePr>
            <a:graphicFrameLocks noChangeAspect="1"/>
          </p:cNvGraphicFramePr>
          <p:nvPr/>
        </p:nvGraphicFramePr>
        <p:xfrm>
          <a:off x="5520659" y="935666"/>
          <a:ext cx="1305441" cy="293724"/>
        </p:xfrm>
        <a:graphic>
          <a:graphicData uri="http://schemas.openxmlformats.org/presentationml/2006/ole">
            <p:oleObj spid="_x0000_s57346" name="Equation" r:id="rId5" imgW="1015920" imgH="228600" progId="Equation.DSMT4">
              <p:embed/>
            </p:oleObj>
          </a:graphicData>
        </a:graphic>
      </p:graphicFrame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1819224" y="1872400"/>
          <a:ext cx="5814957" cy="1458240"/>
        </p:xfrm>
        <a:graphic>
          <a:graphicData uri="http://schemas.openxmlformats.org/presentationml/2006/ole">
            <p:oleObj spid="_x0000_s57347" name="Equation" r:id="rId6" imgW="4101840" imgH="1028520" progId="Equation.DSMT4">
              <p:embed/>
            </p:oleObj>
          </a:graphicData>
        </a:graphic>
      </p:graphicFrame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8114" y="3512918"/>
            <a:ext cx="3443951" cy="137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2380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调幅电路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485766" y="840588"/>
            <a:ext cx="311444" cy="299300"/>
            <a:chOff x="0" y="0"/>
            <a:chExt cx="1219200" cy="586868"/>
          </a:xfrm>
        </p:grpSpPr>
        <p:sp>
          <p:nvSpPr>
            <p:cNvPr id="1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818798" y="725304"/>
            <a:ext cx="255172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单二极管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调制电路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无标题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017" y="2604851"/>
            <a:ext cx="2268316" cy="140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948217" y="4137025"/>
          <a:ext cx="1552575" cy="904875"/>
        </p:xfrm>
        <a:graphic>
          <a:graphicData uri="http://schemas.openxmlformats.org/presentationml/2006/ole">
            <p:oleObj spid="_x0000_s49154" name="Equation" r:id="rId5" imgW="1218960" imgH="711000" progId="Equation.DSMT4">
              <p:embed/>
            </p:oleObj>
          </a:graphicData>
        </a:graphic>
      </p:graphicFrame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278" y="1307804"/>
            <a:ext cx="1687550" cy="130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 descr="无标题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17108" y="1854142"/>
            <a:ext cx="3038064" cy="147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6723219" y="4046766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矩形 23"/>
          <p:cNvSpPr>
            <a:spLocks noChangeAspect="1" noChangeArrowheads="1"/>
          </p:cNvSpPr>
          <p:nvPr/>
        </p:nvSpPr>
        <p:spPr bwMode="auto">
          <a:xfrm>
            <a:off x="5484052" y="4412523"/>
            <a:ext cx="2756222" cy="43592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aphicFrame>
        <p:nvGraphicFramePr>
          <p:cNvPr id="49159" name="Object 7"/>
          <p:cNvGraphicFramePr>
            <a:graphicFrameLocks noChangeAspect="1"/>
          </p:cNvGraphicFramePr>
          <p:nvPr/>
        </p:nvGraphicFramePr>
        <p:xfrm>
          <a:off x="5506649" y="989022"/>
          <a:ext cx="2079625" cy="622300"/>
        </p:xfrm>
        <a:graphic>
          <a:graphicData uri="http://schemas.openxmlformats.org/presentationml/2006/ole">
            <p:oleObj spid="_x0000_s49159" name="Equation" r:id="rId9" imgW="1612800" imgH="482400" progId="Equation.DSMT4">
              <p:embed/>
            </p:oleObj>
          </a:graphicData>
        </a:graphic>
      </p:graphicFrame>
      <p:graphicFrame>
        <p:nvGraphicFramePr>
          <p:cNvPr id="49160" name="Object 8"/>
          <p:cNvGraphicFramePr>
            <a:graphicFrameLocks noChangeAspect="1"/>
          </p:cNvGraphicFramePr>
          <p:nvPr/>
        </p:nvGraphicFramePr>
        <p:xfrm>
          <a:off x="5127991" y="3358872"/>
          <a:ext cx="3282355" cy="500638"/>
        </p:xfrm>
        <a:graphic>
          <a:graphicData uri="http://schemas.openxmlformats.org/presentationml/2006/ole">
            <p:oleObj spid="_x0000_s49160" name="Equation" r:id="rId10" imgW="2666880" imgH="406080" progId="Equation.DSMT4">
              <p:embed/>
            </p:oleObj>
          </a:graphicData>
        </a:graphic>
      </p:graphicFrame>
      <p:graphicFrame>
        <p:nvGraphicFramePr>
          <p:cNvPr id="49161" name="Object 9"/>
          <p:cNvGraphicFramePr>
            <a:graphicFrameLocks noChangeAspect="1"/>
          </p:cNvGraphicFramePr>
          <p:nvPr/>
        </p:nvGraphicFramePr>
        <p:xfrm>
          <a:off x="5472113" y="4476750"/>
          <a:ext cx="2782887" cy="314325"/>
        </p:xfrm>
        <a:graphic>
          <a:graphicData uri="http://schemas.openxmlformats.org/presentationml/2006/ole">
            <p:oleObj spid="_x0000_s49161" name="Equation" r:id="rId11" imgW="2019240" imgH="228600" progId="Equation.DSMT4">
              <p:embed/>
            </p:oleObj>
          </a:graphicData>
        </a:graphic>
      </p:graphicFrame>
      <p:pic>
        <p:nvPicPr>
          <p:cNvPr id="22" name="Picture 3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857749" y="1279458"/>
            <a:ext cx="1757862" cy="1251091"/>
          </a:xfrm>
          <a:prstGeom prst="rect">
            <a:avLst/>
          </a:prstGeom>
        </p:spPr>
      </p:pic>
      <p:pic>
        <p:nvPicPr>
          <p:cNvPr id="49162" name="Picture 10" descr="F:\！2023-2024(2)任务\2 修改PPT\2 通原\1 通原最新版PPT(2023.12.21)\1 授课PPT\插图\第5章 模拟调制系统\补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35787" y="1358976"/>
            <a:ext cx="1430965" cy="1073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2380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0182" name="Object 6"/>
          <p:cNvGraphicFramePr>
            <a:graphicFrameLocks noChangeAspect="1"/>
          </p:cNvGraphicFramePr>
          <p:nvPr/>
        </p:nvGraphicFramePr>
        <p:xfrm>
          <a:off x="1371600" y="2247900"/>
          <a:ext cx="7099300" cy="2220913"/>
        </p:xfrm>
        <a:graphic>
          <a:graphicData uri="http://schemas.openxmlformats.org/presentationml/2006/ole">
            <p:oleObj spid="_x0000_s50182" name="Equation" r:id="rId5" imgW="4952880" imgH="1549080" progId="Equation.DSMT4">
              <p:embed/>
            </p:oleObj>
          </a:graphicData>
        </a:graphic>
      </p:graphicFrame>
      <p:sp>
        <p:nvSpPr>
          <p:cNvPr id="12" name="矩形 23"/>
          <p:cNvSpPr>
            <a:spLocks noChangeAspect="1" noChangeArrowheads="1"/>
          </p:cNvSpPr>
          <p:nvPr/>
        </p:nvSpPr>
        <p:spPr bwMode="auto">
          <a:xfrm>
            <a:off x="1603132" y="3902173"/>
            <a:ext cx="3330372" cy="606033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Rectangle 134"/>
          <p:cNvSpPr>
            <a:spLocks noChangeArrowheads="1"/>
          </p:cNvSpPr>
          <p:nvPr/>
        </p:nvSpPr>
        <p:spPr bwMode="auto">
          <a:xfrm>
            <a:off x="5171522" y="3957671"/>
            <a:ext cx="1059157" cy="39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4" descr="无标题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3547" y="744154"/>
            <a:ext cx="2268316" cy="140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2380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485766" y="840588"/>
            <a:ext cx="311444" cy="299300"/>
            <a:chOff x="0" y="0"/>
            <a:chExt cx="1219200" cy="586868"/>
          </a:xfrm>
        </p:grpSpPr>
        <p:sp>
          <p:nvSpPr>
            <p:cNvPr id="1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818798" y="725304"/>
            <a:ext cx="295576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平衡二极管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DSB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调制电路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7" descr="无标题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5085" y="1511054"/>
            <a:ext cx="6479853" cy="1990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5483732" y="3612281"/>
          <a:ext cx="2426882" cy="731917"/>
        </p:xfrm>
        <a:graphic>
          <a:graphicData uri="http://schemas.openxmlformats.org/presentationml/2006/ole">
            <p:oleObj spid="_x0000_s51203" name="Equation" r:id="rId6" imgW="1600200" imgH="482400" progId="Equation.DSMT4">
              <p:embed/>
            </p:oleObj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1805798" y="3827845"/>
          <a:ext cx="3527425" cy="346075"/>
        </p:xfrm>
        <a:graphic>
          <a:graphicData uri="http://schemas.openxmlformats.org/presentationml/2006/ole">
            <p:oleObj spid="_x0000_s51204" name="Equation" r:id="rId7" imgW="2323800" imgH="228600" progId="Equation.DSMT4">
              <p:embed/>
            </p:oleObj>
          </a:graphicData>
        </a:graphic>
      </p:graphicFrame>
      <p:sp>
        <p:nvSpPr>
          <p:cNvPr id="15" name="矩形 23"/>
          <p:cNvSpPr>
            <a:spLocks noChangeAspect="1" noChangeArrowheads="1"/>
          </p:cNvSpPr>
          <p:nvPr/>
        </p:nvSpPr>
        <p:spPr bwMode="auto">
          <a:xfrm>
            <a:off x="1730624" y="3806468"/>
            <a:ext cx="1799375" cy="382800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2380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45073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7018" y="936562"/>
            <a:ext cx="39147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2158875" y="1591826"/>
          <a:ext cx="477983" cy="286790"/>
        </p:xfrm>
        <a:graphic>
          <a:graphicData uri="http://schemas.openxmlformats.org/presentationml/2006/ole">
            <p:oleObj spid="_x0000_s52227" name="Equation" r:id="rId6" imgW="380880" imgH="228600" progId="Equation.DSMT4">
              <p:embed/>
            </p:oleObj>
          </a:graphicData>
        </a:graphic>
      </p:graphicFrame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3689486" y="2637291"/>
          <a:ext cx="434975" cy="269875"/>
        </p:xfrm>
        <a:graphic>
          <a:graphicData uri="http://schemas.openxmlformats.org/presentationml/2006/ole">
            <p:oleObj spid="_x0000_s52228" name="Equation" r:id="rId7" imgW="368280" imgH="228600" progId="Equation.DSMT4">
              <p:embed/>
            </p:oleObj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1144588" y="3033713"/>
          <a:ext cx="6505575" cy="1206500"/>
        </p:xfrm>
        <a:graphic>
          <a:graphicData uri="http://schemas.openxmlformats.org/presentationml/2006/ole">
            <p:oleObj spid="_x0000_s52229" name="Equation" r:id="rId8" imgW="4660560" imgH="863280" progId="Equation.DSMT4">
              <p:embed/>
            </p:oleObj>
          </a:graphicData>
        </a:graphic>
      </p:graphicFrame>
      <p:sp>
        <p:nvSpPr>
          <p:cNvPr id="12" name="矩形 23"/>
          <p:cNvSpPr>
            <a:spLocks noChangeAspect="1" noChangeArrowheads="1"/>
          </p:cNvSpPr>
          <p:nvPr/>
        </p:nvSpPr>
        <p:spPr bwMode="auto">
          <a:xfrm>
            <a:off x="4590901" y="3721403"/>
            <a:ext cx="2288361" cy="5103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Rectangle 134"/>
          <p:cNvSpPr>
            <a:spLocks noChangeArrowheads="1"/>
          </p:cNvSpPr>
          <p:nvPr/>
        </p:nvSpPr>
        <p:spPr bwMode="auto">
          <a:xfrm>
            <a:off x="6925848" y="3728188"/>
            <a:ext cx="1069834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DSB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/>
          <p:cNvSpPr>
            <a:spLocks noChangeArrowheads="1"/>
          </p:cNvSpPr>
          <p:nvPr/>
        </p:nvSpPr>
        <p:spPr bwMode="auto">
          <a:xfrm>
            <a:off x="914495" y="874166"/>
            <a:ext cx="190313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高效辐射电磁波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939299" y="2281260"/>
            <a:ext cx="1903133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61507" y="969977"/>
            <a:ext cx="407658" cy="388076"/>
            <a:chOff x="5964839" y="2742182"/>
            <a:chExt cx="825350" cy="827192"/>
          </a:xfrm>
        </p:grpSpPr>
        <p:sp>
          <p:nvSpPr>
            <p:cNvPr id="45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6" name="Freeform 453"/>
            <p:cNvSpPr>
              <a:spLocks noEditPoints="1"/>
            </p:cNvSpPr>
            <p:nvPr/>
          </p:nvSpPr>
          <p:spPr bwMode="auto">
            <a:xfrm>
              <a:off x="6209990" y="3025613"/>
              <a:ext cx="333203" cy="308290"/>
            </a:xfrm>
            <a:custGeom>
              <a:avLst/>
              <a:gdLst>
                <a:gd name="T0" fmla="*/ 45 w 45"/>
                <a:gd name="T1" fmla="*/ 13 h 42"/>
                <a:gd name="T2" fmla="*/ 30 w 45"/>
                <a:gd name="T3" fmla="*/ 24 h 42"/>
                <a:gd name="T4" fmla="*/ 28 w 45"/>
                <a:gd name="T5" fmla="*/ 27 h 42"/>
                <a:gd name="T6" fmla="*/ 26 w 45"/>
                <a:gd name="T7" fmla="*/ 31 h 42"/>
                <a:gd name="T8" fmla="*/ 29 w 45"/>
                <a:gd name="T9" fmla="*/ 35 h 42"/>
                <a:gd name="T10" fmla="*/ 35 w 45"/>
                <a:gd name="T11" fmla="*/ 39 h 42"/>
                <a:gd name="T12" fmla="*/ 35 w 45"/>
                <a:gd name="T13" fmla="*/ 41 h 42"/>
                <a:gd name="T14" fmla="*/ 34 w 45"/>
                <a:gd name="T15" fmla="*/ 42 h 42"/>
                <a:gd name="T16" fmla="*/ 11 w 45"/>
                <a:gd name="T17" fmla="*/ 42 h 42"/>
                <a:gd name="T18" fmla="*/ 11 w 45"/>
                <a:gd name="T19" fmla="*/ 41 h 42"/>
                <a:gd name="T20" fmla="*/ 11 w 45"/>
                <a:gd name="T21" fmla="*/ 39 h 42"/>
                <a:gd name="T22" fmla="*/ 16 w 45"/>
                <a:gd name="T23" fmla="*/ 35 h 42"/>
                <a:gd name="T24" fmla="*/ 19 w 45"/>
                <a:gd name="T25" fmla="*/ 31 h 42"/>
                <a:gd name="T26" fmla="*/ 17 w 45"/>
                <a:gd name="T27" fmla="*/ 27 h 42"/>
                <a:gd name="T28" fmla="*/ 15 w 45"/>
                <a:gd name="T29" fmla="*/ 24 h 42"/>
                <a:gd name="T30" fmla="*/ 0 w 45"/>
                <a:gd name="T31" fmla="*/ 13 h 42"/>
                <a:gd name="T32" fmla="*/ 0 w 45"/>
                <a:gd name="T33" fmla="*/ 10 h 42"/>
                <a:gd name="T34" fmla="*/ 3 w 45"/>
                <a:gd name="T35" fmla="*/ 7 h 42"/>
                <a:gd name="T36" fmla="*/ 11 w 45"/>
                <a:gd name="T37" fmla="*/ 7 h 42"/>
                <a:gd name="T38" fmla="*/ 11 w 45"/>
                <a:gd name="T39" fmla="*/ 5 h 42"/>
                <a:gd name="T40" fmla="*/ 15 w 45"/>
                <a:gd name="T41" fmla="*/ 0 h 42"/>
                <a:gd name="T42" fmla="*/ 30 w 45"/>
                <a:gd name="T43" fmla="*/ 0 h 42"/>
                <a:gd name="T44" fmla="*/ 35 w 45"/>
                <a:gd name="T45" fmla="*/ 5 h 42"/>
                <a:gd name="T46" fmla="*/ 35 w 45"/>
                <a:gd name="T47" fmla="*/ 7 h 42"/>
                <a:gd name="T48" fmla="*/ 42 w 45"/>
                <a:gd name="T49" fmla="*/ 7 h 42"/>
                <a:gd name="T50" fmla="*/ 45 w 45"/>
                <a:gd name="T51" fmla="*/ 10 h 42"/>
                <a:gd name="T52" fmla="*/ 45 w 45"/>
                <a:gd name="T53" fmla="*/ 13 h 42"/>
                <a:gd name="T54" fmla="*/ 11 w 45"/>
                <a:gd name="T55" fmla="*/ 11 h 42"/>
                <a:gd name="T56" fmla="*/ 4 w 45"/>
                <a:gd name="T57" fmla="*/ 11 h 42"/>
                <a:gd name="T58" fmla="*/ 4 w 45"/>
                <a:gd name="T59" fmla="*/ 13 h 42"/>
                <a:gd name="T60" fmla="*/ 13 w 45"/>
                <a:gd name="T61" fmla="*/ 21 h 42"/>
                <a:gd name="T62" fmla="*/ 11 w 45"/>
                <a:gd name="T63" fmla="*/ 11 h 42"/>
                <a:gd name="T64" fmla="*/ 41 w 45"/>
                <a:gd name="T65" fmla="*/ 11 h 42"/>
                <a:gd name="T66" fmla="*/ 35 w 45"/>
                <a:gd name="T67" fmla="*/ 11 h 42"/>
                <a:gd name="T68" fmla="*/ 33 w 45"/>
                <a:gd name="T69" fmla="*/ 21 h 42"/>
                <a:gd name="T70" fmla="*/ 41 w 45"/>
                <a:gd name="T71" fmla="*/ 13 h 42"/>
                <a:gd name="T72" fmla="*/ 41 w 45"/>
                <a:gd name="T7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82719" y="2364202"/>
            <a:ext cx="407658" cy="388076"/>
            <a:chOff x="5998101" y="4834056"/>
            <a:chExt cx="825350" cy="827192"/>
          </a:xfrm>
        </p:grpSpPr>
        <p:sp>
          <p:nvSpPr>
            <p:cNvPr id="48" name="橢圓 3"/>
            <p:cNvSpPr/>
            <p:nvPr/>
          </p:nvSpPr>
          <p:spPr>
            <a:xfrm>
              <a:off x="5998101" y="4834056"/>
              <a:ext cx="825350" cy="827192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9" name="Freeform 436"/>
            <p:cNvSpPr>
              <a:spLocks noEditPoints="1"/>
            </p:cNvSpPr>
            <p:nvPr/>
          </p:nvSpPr>
          <p:spPr bwMode="auto">
            <a:xfrm>
              <a:off x="6284501" y="5090290"/>
              <a:ext cx="252549" cy="369927"/>
            </a:xfrm>
            <a:custGeom>
              <a:avLst/>
              <a:gdLst>
                <a:gd name="T0" fmla="*/ 29 w 30"/>
                <a:gd name="T1" fmla="*/ 31 h 44"/>
                <a:gd name="T2" fmla="*/ 17 w 30"/>
                <a:gd name="T3" fmla="*/ 31 h 44"/>
                <a:gd name="T4" fmla="*/ 16 w 30"/>
                <a:gd name="T5" fmla="*/ 43 h 44"/>
                <a:gd name="T6" fmla="*/ 15 w 30"/>
                <a:gd name="T7" fmla="*/ 44 h 44"/>
                <a:gd name="T8" fmla="*/ 15 w 30"/>
                <a:gd name="T9" fmla="*/ 44 h 44"/>
                <a:gd name="T10" fmla="*/ 14 w 30"/>
                <a:gd name="T11" fmla="*/ 44 h 44"/>
                <a:gd name="T12" fmla="*/ 12 w 30"/>
                <a:gd name="T13" fmla="*/ 31 h 44"/>
                <a:gd name="T14" fmla="*/ 1 w 30"/>
                <a:gd name="T15" fmla="*/ 31 h 44"/>
                <a:gd name="T16" fmla="*/ 0 w 30"/>
                <a:gd name="T17" fmla="*/ 29 h 44"/>
                <a:gd name="T18" fmla="*/ 6 w 30"/>
                <a:gd name="T19" fmla="*/ 20 h 44"/>
                <a:gd name="T20" fmla="*/ 6 w 30"/>
                <a:gd name="T21" fmla="*/ 7 h 44"/>
                <a:gd name="T22" fmla="*/ 3 w 30"/>
                <a:gd name="T23" fmla="*/ 3 h 44"/>
                <a:gd name="T24" fmla="*/ 6 w 30"/>
                <a:gd name="T25" fmla="*/ 0 h 44"/>
                <a:gd name="T26" fmla="*/ 24 w 30"/>
                <a:gd name="T27" fmla="*/ 0 h 44"/>
                <a:gd name="T28" fmla="*/ 27 w 30"/>
                <a:gd name="T29" fmla="*/ 3 h 44"/>
                <a:gd name="T30" fmla="*/ 24 w 30"/>
                <a:gd name="T31" fmla="*/ 7 h 44"/>
                <a:gd name="T32" fmla="*/ 24 w 30"/>
                <a:gd name="T33" fmla="*/ 20 h 44"/>
                <a:gd name="T34" fmla="*/ 30 w 30"/>
                <a:gd name="T35" fmla="*/ 29 h 44"/>
                <a:gd name="T36" fmla="*/ 29 w 30"/>
                <a:gd name="T37" fmla="*/ 31 h 44"/>
                <a:gd name="T38" fmla="*/ 12 w 30"/>
                <a:gd name="T39" fmla="*/ 7 h 44"/>
                <a:gd name="T40" fmla="*/ 12 w 30"/>
                <a:gd name="T41" fmla="*/ 7 h 44"/>
                <a:gd name="T42" fmla="*/ 11 w 30"/>
                <a:gd name="T43" fmla="*/ 7 h 44"/>
                <a:gd name="T44" fmla="*/ 11 w 30"/>
                <a:gd name="T45" fmla="*/ 19 h 44"/>
                <a:gd name="T46" fmla="*/ 12 w 30"/>
                <a:gd name="T47" fmla="*/ 20 h 44"/>
                <a:gd name="T48" fmla="*/ 12 w 30"/>
                <a:gd name="T49" fmla="*/ 19 h 44"/>
                <a:gd name="T50" fmla="*/ 12 w 30"/>
                <a:gd name="T51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44">
                  <a:moveTo>
                    <a:pt x="29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4"/>
                    <a:pt x="3" y="20"/>
                    <a:pt x="6" y="2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3" y="5"/>
                    <a:pt x="3" y="3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5"/>
                    <a:pt x="25" y="7"/>
                    <a:pt x="24" y="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7" y="20"/>
                    <a:pt x="30" y="24"/>
                    <a:pt x="30" y="29"/>
                  </a:cubicBezTo>
                  <a:cubicBezTo>
                    <a:pt x="30" y="30"/>
                    <a:pt x="30" y="31"/>
                    <a:pt x="29" y="31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19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/>
            </a:p>
          </p:txBody>
        </p:sp>
      </p:grpSp>
      <p:pic>
        <p:nvPicPr>
          <p:cNvPr id="50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4501062" y="786808"/>
            <a:ext cx="1439620" cy="1467225"/>
          </a:xfrm>
          <a:prstGeom prst="rect">
            <a:avLst/>
          </a:prstGeom>
        </p:spPr>
      </p:pic>
      <p:pic>
        <p:nvPicPr>
          <p:cNvPr id="51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2810517" y="815097"/>
            <a:ext cx="1515044" cy="1438939"/>
          </a:xfrm>
          <a:prstGeom prst="rect">
            <a:avLst/>
          </a:prstGeom>
        </p:spPr>
      </p:pic>
      <p:pic>
        <p:nvPicPr>
          <p:cNvPr id="52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69221" y="928518"/>
            <a:ext cx="1218289" cy="1195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53561" y="896888"/>
            <a:ext cx="1144058" cy="122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4" name="Object 5"/>
          <p:cNvGraphicFramePr>
            <a:graphicFrameLocks noChangeAspect="1"/>
          </p:cNvGraphicFramePr>
          <p:nvPr/>
        </p:nvGraphicFramePr>
        <p:xfrm>
          <a:off x="6634554" y="854772"/>
          <a:ext cx="1148464" cy="548520"/>
        </p:xfrm>
        <a:graphic>
          <a:graphicData uri="http://schemas.openxmlformats.org/presentationml/2006/ole">
            <p:oleObj spid="_x0000_s1029" name="Equation" r:id="rId8" imgW="850680" imgH="406080" progId="Equation.DSMT4">
              <p:embed/>
            </p:oleObj>
          </a:graphicData>
        </a:graphic>
      </p:graphicFrame>
      <p:sp>
        <p:nvSpPr>
          <p:cNvPr id="55" name="矩形 23"/>
          <p:cNvSpPr>
            <a:spLocks noChangeAspect="1" noChangeArrowheads="1"/>
          </p:cNvSpPr>
          <p:nvPr/>
        </p:nvSpPr>
        <p:spPr bwMode="auto">
          <a:xfrm>
            <a:off x="6570914" y="808008"/>
            <a:ext cx="1297190" cy="60605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aphicFrame>
        <p:nvGraphicFramePr>
          <p:cNvPr id="56" name="Object 5"/>
          <p:cNvGraphicFramePr>
            <a:graphicFrameLocks noChangeAspect="1"/>
          </p:cNvGraphicFramePr>
          <p:nvPr/>
        </p:nvGraphicFramePr>
        <p:xfrm>
          <a:off x="6105408" y="1560633"/>
          <a:ext cx="2900363" cy="1044575"/>
        </p:xfrm>
        <a:graphic>
          <a:graphicData uri="http://schemas.openxmlformats.org/presentationml/2006/ole">
            <p:oleObj spid="_x0000_s1030" name="Equation" r:id="rId9" imgW="2400120" imgH="863280" progId="Equation.DSMT4">
              <p:embed/>
            </p:oleObj>
          </a:graphicData>
        </a:graphic>
      </p:graphicFrame>
      <p:pic>
        <p:nvPicPr>
          <p:cNvPr id="58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460752" y="3023964"/>
            <a:ext cx="2314324" cy="1686252"/>
          </a:xfrm>
          <a:prstGeom prst="rect">
            <a:avLst/>
          </a:prstGeom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6980" y="3140482"/>
            <a:ext cx="1916720" cy="143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 descr="C:\Users\lenovo\Desktop\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29636" y="3138899"/>
            <a:ext cx="2809646" cy="1436751"/>
          </a:xfrm>
          <a:prstGeom prst="rect">
            <a:avLst/>
          </a:prstGeom>
          <a:noFill/>
        </p:spPr>
      </p:pic>
      <p:sp>
        <p:nvSpPr>
          <p:cNvPr id="61" name="矩形 23"/>
          <p:cNvSpPr>
            <a:spLocks noChangeAspect="1" noChangeArrowheads="1"/>
          </p:cNvSpPr>
          <p:nvPr/>
        </p:nvSpPr>
        <p:spPr bwMode="auto">
          <a:xfrm>
            <a:off x="3193213" y="3097682"/>
            <a:ext cx="2877956" cy="1538106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485874" y="3575549"/>
            <a:ext cx="228598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如何解决上述问题？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23"/>
          <p:cNvSpPr>
            <a:spLocks noChangeAspect="1" noChangeArrowheads="1"/>
          </p:cNvSpPr>
          <p:nvPr/>
        </p:nvSpPr>
        <p:spPr bwMode="auto">
          <a:xfrm>
            <a:off x="6496501" y="3597449"/>
            <a:ext cx="2190298" cy="489107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31"/>
          <p:cNvGrpSpPr/>
          <p:nvPr/>
        </p:nvGrpSpPr>
        <p:grpSpPr>
          <a:xfrm>
            <a:off x="1200114" y="3042832"/>
            <a:ext cx="1098075" cy="1098075"/>
            <a:chOff x="2035197" y="1124394"/>
            <a:chExt cx="1152000" cy="1152000"/>
          </a:xfrm>
        </p:grpSpPr>
        <p:sp>
          <p:nvSpPr>
            <p:cNvPr id="33" name="灰色圆形背景"/>
            <p:cNvSpPr/>
            <p:nvPr/>
          </p:nvSpPr>
          <p:spPr>
            <a:xfrm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110616" y="1191698"/>
              <a:ext cx="1008000" cy="1008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弦形 34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122974" y="1417260"/>
              <a:ext cx="986691" cy="484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FF"/>
                  </a:solidFill>
                </a:rPr>
                <a:t>解调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36"/>
          <p:cNvGrpSpPr/>
          <p:nvPr/>
        </p:nvGrpSpPr>
        <p:grpSpPr>
          <a:xfrm>
            <a:off x="442799" y="1108149"/>
            <a:ext cx="1855390" cy="1855390"/>
            <a:chOff x="968141" y="2974095"/>
            <a:chExt cx="1152000" cy="1152000"/>
          </a:xfrm>
        </p:grpSpPr>
        <p:sp>
          <p:nvSpPr>
            <p:cNvPr id="38" name="灰色圆形背景"/>
            <p:cNvSpPr/>
            <p:nvPr/>
          </p:nvSpPr>
          <p:spPr>
            <a:xfrm rot="5400000">
              <a:off x="968141" y="2974095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36733" y="3043220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弦形 39"/>
            <p:cNvSpPr/>
            <p:nvPr/>
          </p:nvSpPr>
          <p:spPr>
            <a:xfrm rot="10800000">
              <a:off x="1036733" y="3043221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02617" y="3136860"/>
              <a:ext cx="843435" cy="708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相干</a:t>
              </a:r>
              <a:endParaRPr lang="en-US" altLang="zh-CN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解调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41"/>
          <p:cNvGrpSpPr/>
          <p:nvPr/>
        </p:nvGrpSpPr>
        <p:grpSpPr>
          <a:xfrm>
            <a:off x="2397629" y="3042832"/>
            <a:ext cx="1425756" cy="1425756"/>
            <a:chOff x="2035197" y="1124394"/>
            <a:chExt cx="1152000" cy="1152000"/>
          </a:xfrm>
        </p:grpSpPr>
        <p:sp>
          <p:nvSpPr>
            <p:cNvPr id="43" name="灰色圆形背景"/>
            <p:cNvSpPr/>
            <p:nvPr/>
          </p:nvSpPr>
          <p:spPr>
            <a:xfrm rot="16200000"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110616" y="1191698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弦形 44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122974" y="1425562"/>
              <a:ext cx="986691" cy="571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非相干</a:t>
              </a:r>
              <a:endPara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解调</a:t>
              </a:r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TextBox 10"/>
          <p:cNvSpPr txBox="1"/>
          <p:nvPr/>
        </p:nvSpPr>
        <p:spPr>
          <a:xfrm>
            <a:off x="251520" y="628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解调原理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5120" y="1048181"/>
            <a:ext cx="3096068" cy="1510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7" name="直接连接符 46"/>
          <p:cNvCxnSpPr/>
          <p:nvPr/>
        </p:nvCxnSpPr>
        <p:spPr>
          <a:xfrm>
            <a:off x="4323941" y="3212520"/>
            <a:ext cx="269271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9"/>
          <p:cNvSpPr txBox="1"/>
          <p:nvPr/>
        </p:nvSpPr>
        <p:spPr>
          <a:xfrm>
            <a:off x="4323941" y="2875694"/>
            <a:ext cx="2447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相干解调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4323939" y="3241095"/>
            <a:ext cx="4362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解调需要一个和调制载波同频同相的本地载波。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306213" y="4024166"/>
            <a:ext cx="269271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306213" y="3687340"/>
            <a:ext cx="2447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非相干解调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20"/>
          <p:cNvSpPr txBox="1"/>
          <p:nvPr/>
        </p:nvSpPr>
        <p:spPr>
          <a:xfrm>
            <a:off x="4306212" y="4052741"/>
            <a:ext cx="273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解调过程中不需要本地载波。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6142127" y="790361"/>
            <a:ext cx="2523405" cy="1633862"/>
          </a:xfrm>
          <a:prstGeom prst="rect">
            <a:avLst/>
          </a:prstGeom>
        </p:spPr>
      </p:pic>
      <p:pic>
        <p:nvPicPr>
          <p:cNvPr id="30" name="图片 29" descr="8.到站的动车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0088" y="887553"/>
            <a:ext cx="2114694" cy="14062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82424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2380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roup 52"/>
          <p:cNvGrpSpPr>
            <a:grpSpLocks/>
          </p:cNvGrpSpPr>
          <p:nvPr/>
        </p:nvGrpSpPr>
        <p:grpSpPr bwMode="auto">
          <a:xfrm>
            <a:off x="421968" y="893753"/>
            <a:ext cx="311444" cy="299300"/>
            <a:chOff x="0" y="0"/>
            <a:chExt cx="1219200" cy="586868"/>
          </a:xfrm>
        </p:grpSpPr>
        <p:sp>
          <p:nvSpPr>
            <p:cNvPr id="14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755000" y="767836"/>
            <a:ext cx="13289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相干解调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3013" name="Object 15"/>
          <p:cNvGraphicFramePr>
            <a:graphicFrameLocks noChangeAspect="1"/>
          </p:cNvGraphicFramePr>
          <p:nvPr/>
        </p:nvGraphicFramePr>
        <p:xfrm>
          <a:off x="2087421" y="574151"/>
          <a:ext cx="3732573" cy="1292002"/>
        </p:xfrm>
        <a:graphic>
          <a:graphicData uri="http://schemas.openxmlformats.org/presentationml/2006/ole">
            <p:oleObj spid="_x0000_s43013" name="Visio" r:id="rId5" imgW="3900646" imgH="1486794" progId="Visio.Drawing.11">
              <p:embed/>
            </p:oleObj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2059461" y="1792101"/>
          <a:ext cx="6519863" cy="1517650"/>
        </p:xfrm>
        <a:graphic>
          <a:graphicData uri="http://schemas.openxmlformats.org/presentationml/2006/ole">
            <p:oleObj spid="_x0000_s43014" name="Equation" r:id="rId6" imgW="5562360" imgH="1295280" progId="Equation.DSMT4">
              <p:embed/>
            </p:oleObj>
          </a:graphicData>
        </a:graphic>
      </p:graphicFrame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2625529" y="3382775"/>
          <a:ext cx="4462918" cy="1696927"/>
        </p:xfrm>
        <a:graphic>
          <a:graphicData uri="http://schemas.openxmlformats.org/presentationml/2006/ole">
            <p:oleObj spid="_x0000_s43015" name="Equation" r:id="rId7" imgW="3340080" imgH="1269720" progId="Equation.DSMT4">
              <p:embed/>
            </p:oleObj>
          </a:graphicData>
        </a:graphic>
      </p:graphicFrame>
      <p:sp>
        <p:nvSpPr>
          <p:cNvPr id="21" name="Rectangle 134"/>
          <p:cNvSpPr>
            <a:spLocks noChangeArrowheads="1"/>
          </p:cNvSpPr>
          <p:nvPr/>
        </p:nvSpPr>
        <p:spPr bwMode="auto">
          <a:xfrm>
            <a:off x="6330487" y="3462336"/>
            <a:ext cx="1016607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同频同相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5660151" y="888336"/>
            <a:ext cx="24418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DSB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SSB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2380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124074" y="770879"/>
          <a:ext cx="4947656" cy="1212529"/>
        </p:xfrm>
        <a:graphic>
          <a:graphicData uri="http://schemas.openxmlformats.org/presentationml/2006/ole">
            <p:oleObj spid="_x0000_s46085" name="Visio" r:id="rId5" imgW="3053160" imgH="734760" progId="Visio.Drawing.11">
              <p:embed/>
            </p:oleObj>
          </a:graphicData>
        </a:graphic>
      </p:graphicFrame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4057595" y="2096331"/>
          <a:ext cx="4544146" cy="2841100"/>
        </p:xfrm>
        <a:graphic>
          <a:graphicData uri="http://schemas.openxmlformats.org/presentationml/2006/ole">
            <p:oleObj spid="_x0000_s46086" name="Visio" r:id="rId6" imgW="2406960" imgH="1505160" progId="Visio.Drawing.11">
              <p:embed/>
            </p:oleObj>
          </a:graphicData>
        </a:graphic>
      </p:graphicFrame>
      <p:sp>
        <p:nvSpPr>
          <p:cNvPr id="18" name="Rectangle 134"/>
          <p:cNvSpPr>
            <a:spLocks noChangeArrowheads="1"/>
          </p:cNvSpPr>
          <p:nvPr/>
        </p:nvSpPr>
        <p:spPr bwMode="auto">
          <a:xfrm>
            <a:off x="1896722" y="1986277"/>
            <a:ext cx="1314314" cy="362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kx="-3284103" algn="br" rotWithShape="0">
                    <a:srgbClr val="405D1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20000"/>
              </a:lnSpc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锁相环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PLL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2380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45073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421968" y="755524"/>
            <a:ext cx="311444" cy="299300"/>
            <a:chOff x="0" y="0"/>
            <a:chExt cx="1219200" cy="586868"/>
          </a:xfrm>
        </p:grpSpPr>
        <p:sp>
          <p:nvSpPr>
            <p:cNvPr id="1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55000" y="735937"/>
            <a:ext cx="30833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非相干解调：包络检波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(AM)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663" y="1477933"/>
            <a:ext cx="3375977" cy="329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" descr="无标题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10989" y="1474969"/>
            <a:ext cx="3414316" cy="3305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3870321" y="767873"/>
            <a:ext cx="24666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为什么只适用于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信号？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>
            <a:spLocks noChangeAspect="1" noChangeArrowheads="1"/>
          </p:cNvSpPr>
          <p:nvPr/>
        </p:nvSpPr>
        <p:spPr bwMode="auto">
          <a:xfrm>
            <a:off x="3885561" y="728388"/>
            <a:ext cx="2515239" cy="44119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7068454" y="1116418"/>
          <a:ext cx="1573277" cy="325737"/>
        </p:xfrm>
        <a:graphic>
          <a:graphicData uri="http://schemas.openxmlformats.org/presentationml/2006/ole">
            <p:oleObj spid="_x0000_s53252" name="Equation" r:id="rId6" imgW="1104840" imgH="2286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2380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2213" y="1488583"/>
            <a:ext cx="3473076" cy="178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1300168" y="3513140"/>
          <a:ext cx="3091085" cy="658732"/>
        </p:xfrm>
        <a:graphic>
          <a:graphicData uri="http://schemas.openxmlformats.org/presentationml/2006/ole">
            <p:oleObj spid="_x0000_s54275" name="Equation" r:id="rId6" imgW="2145960" imgH="457200" progId="Equation.DSMT4">
              <p:embed/>
            </p:oleObj>
          </a:graphicData>
        </a:graphic>
      </p:graphicFrame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686" y="1539771"/>
            <a:ext cx="2425663" cy="166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90933" y="2065600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4278" name="Object 6"/>
          <p:cNvGraphicFramePr>
            <a:graphicFrameLocks noChangeAspect="1"/>
          </p:cNvGraphicFramePr>
          <p:nvPr/>
        </p:nvGraphicFramePr>
        <p:xfrm>
          <a:off x="5739330" y="3372162"/>
          <a:ext cx="2267024" cy="642909"/>
        </p:xfrm>
        <a:graphic>
          <a:graphicData uri="http://schemas.openxmlformats.org/presentationml/2006/ole">
            <p:oleObj spid="_x0000_s54278" name="Equation" r:id="rId9" imgW="1612800" imgH="457200" progId="Equation.DSMT4">
              <p:embed/>
            </p:oleObj>
          </a:graphicData>
        </a:graphic>
      </p:graphicFrame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832621" y="871879"/>
          <a:ext cx="3896120" cy="347516"/>
        </p:xfrm>
        <a:graphic>
          <a:graphicData uri="http://schemas.openxmlformats.org/presentationml/2006/ole">
            <p:oleObj spid="_x0000_s54280" name="Equation" r:id="rId10" imgW="2565360" imgH="2286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48792" y="1433897"/>
            <a:ext cx="1862457" cy="2055463"/>
            <a:chOff x="1331640" y="1491750"/>
            <a:chExt cx="2160240" cy="2384105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43708" y="1659864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2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134657" y="3513453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幅度调制系统的抗噪声性能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62684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637898" y="1133092"/>
            <a:ext cx="508821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0"/>
          <p:cNvSpPr txBox="1"/>
          <p:nvPr/>
        </p:nvSpPr>
        <p:spPr>
          <a:xfrm>
            <a:off x="552836" y="800160"/>
            <a:ext cx="5135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前面的分析没有考虑噪声的影响，但加性噪声不可避免。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362517" y="895210"/>
            <a:ext cx="164348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73620" y="1371596"/>
            <a:ext cx="2052067" cy="1499187"/>
          </a:xfrm>
          <a:prstGeom prst="rect">
            <a:avLst/>
          </a:prstGeom>
        </p:spPr>
      </p:pic>
      <p:pic>
        <p:nvPicPr>
          <p:cNvPr id="14" name="Picture 3" descr="F:\！2023-2024(2)任务\2 修改PPT\2 通原\1 通原最新版PPT(2023.12.21)\1 授课PPT\插图\第4章 信道\补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77974" y="1470258"/>
            <a:ext cx="1666949" cy="1284001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78589" y="1605509"/>
            <a:ext cx="3444949" cy="1056156"/>
          </a:xfrm>
          <a:prstGeom prst="rect">
            <a:avLst/>
          </a:prstGeom>
        </p:spPr>
      </p:pic>
      <p:pic>
        <p:nvPicPr>
          <p:cNvPr id="23" name="Picture 4" descr="F:\！2023-2024(2)任务\2 修改PPT\2 通原\1 通原最新版PPT(2023.12.21)\1 授课PPT\插图\第4章 信道\补1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0072" y="1685135"/>
            <a:ext cx="2927646" cy="919235"/>
          </a:xfrm>
          <a:prstGeom prst="rect">
            <a:avLst/>
          </a:prstGeom>
          <a:noFill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56774" y="3087363"/>
            <a:ext cx="55626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/>
          <p:cNvSpPr/>
          <p:nvPr/>
        </p:nvSpPr>
        <p:spPr>
          <a:xfrm>
            <a:off x="4801077" y="382136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加性噪声</a:t>
            </a:r>
            <a:endParaRPr lang="zh-CN" altLang="en-US" dirty="0"/>
          </a:p>
        </p:txBody>
      </p: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2668821" y="4436106"/>
            <a:ext cx="42955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有噪声存在的情况下，模拟系统的性能如何？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>
            <a:spLocks noChangeAspect="1" noChangeArrowheads="1"/>
          </p:cNvSpPr>
          <p:nvPr/>
        </p:nvSpPr>
        <p:spPr bwMode="auto">
          <a:xfrm>
            <a:off x="2620261" y="4396621"/>
            <a:ext cx="4237735" cy="44119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765484" y="1164911"/>
            <a:ext cx="377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0"/>
          <p:cNvSpPr txBox="1"/>
          <p:nvPr/>
        </p:nvSpPr>
        <p:spPr>
          <a:xfrm>
            <a:off x="680423" y="831979"/>
            <a:ext cx="380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抗噪声性能是通信系统的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主要指标之一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490103" y="927029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83970" y="3263197"/>
            <a:ext cx="701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0"/>
          <p:cNvSpPr txBox="1"/>
          <p:nvPr/>
        </p:nvSpPr>
        <p:spPr>
          <a:xfrm>
            <a:off x="630806" y="2908999"/>
            <a:ext cx="7407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噪声只对接收信号产生影响，故用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解调器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的抗噪声性能来衡量系统抗噪声性能。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19222" y="2972150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9183" y="1375514"/>
            <a:ext cx="55626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4065416" y="260500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矩形 25"/>
          <p:cNvSpPr>
            <a:spLocks noChangeAspect="1" noChangeArrowheads="1"/>
          </p:cNvSpPr>
          <p:nvPr/>
        </p:nvSpPr>
        <p:spPr bwMode="auto">
          <a:xfrm>
            <a:off x="4736145" y="1275906"/>
            <a:ext cx="1313781" cy="584790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27" name="Picture 6" descr="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8688" y="3669996"/>
            <a:ext cx="4157330" cy="113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10"/>
          <p:cNvSpPr txBox="1"/>
          <p:nvPr/>
        </p:nvSpPr>
        <p:spPr>
          <a:xfrm>
            <a:off x="5185086" y="3486692"/>
            <a:ext cx="3384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模拟系统的可靠性用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信噪比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来衡量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5973105" y="3922747"/>
          <a:ext cx="1033721" cy="839898"/>
        </p:xfrm>
        <a:graphic>
          <a:graphicData uri="http://schemas.openxmlformats.org/presentationml/2006/ole">
            <p:oleObj spid="_x0000_s141313" name="Equation" r:id="rId7" imgW="812520" imgH="660240" progId="Equation.DSMT4">
              <p:embed/>
            </p:oleObj>
          </a:graphicData>
        </a:graphic>
      </p:graphicFrame>
      <p:sp>
        <p:nvSpPr>
          <p:cNvPr id="30" name="矩形 23"/>
          <p:cNvSpPr>
            <a:spLocks noChangeAspect="1" noChangeArrowheads="1"/>
          </p:cNvSpPr>
          <p:nvPr/>
        </p:nvSpPr>
        <p:spPr bwMode="auto">
          <a:xfrm>
            <a:off x="5866741" y="3965979"/>
            <a:ext cx="1193246" cy="85057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7251356" y="4234518"/>
            <a:ext cx="99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越大越好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52629" y="1105772"/>
            <a:ext cx="2652734" cy="101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79316" y="1502104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6908" y="1097025"/>
            <a:ext cx="1952195" cy="108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20152" y="3179211"/>
            <a:ext cx="3474986" cy="1447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6" name="Object 5"/>
          <p:cNvGraphicFramePr>
            <a:graphicFrameLocks noChangeAspect="1"/>
          </p:cNvGraphicFramePr>
          <p:nvPr/>
        </p:nvGraphicFramePr>
        <p:xfrm>
          <a:off x="2320498" y="3239194"/>
          <a:ext cx="2878838" cy="1265619"/>
        </p:xfrm>
        <a:graphic>
          <a:graphicData uri="http://schemas.openxmlformats.org/presentationml/2006/ole">
            <p:oleObj spid="_x0000_s60419" name="Equation" r:id="rId9" imgW="2108160" imgH="927000" progId="Equation.DSMT4">
              <p:embed/>
            </p:oleObj>
          </a:graphicData>
        </a:graphic>
      </p:graphicFrame>
      <p:sp>
        <p:nvSpPr>
          <p:cNvPr id="40" name="TextBox 10"/>
          <p:cNvSpPr txBox="1"/>
          <p:nvPr/>
        </p:nvSpPr>
        <p:spPr>
          <a:xfrm>
            <a:off x="6584965" y="2292248"/>
            <a:ext cx="1676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窄带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白噪声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846920" y="2178743"/>
            <a:ext cx="1268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高斯白噪声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6683" y="1045874"/>
            <a:ext cx="18764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57688" y="148438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7067019" y="2806368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398" name="Picture 6" descr="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9683" y="1522218"/>
            <a:ext cx="4157330" cy="113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9399" name="Object 7"/>
          <p:cNvGraphicFramePr>
            <a:graphicFrameLocks noChangeAspect="1"/>
          </p:cNvGraphicFramePr>
          <p:nvPr/>
        </p:nvGraphicFramePr>
        <p:xfrm>
          <a:off x="5717908" y="1764348"/>
          <a:ext cx="1033721" cy="839898"/>
        </p:xfrm>
        <a:graphic>
          <a:graphicData uri="http://schemas.openxmlformats.org/presentationml/2006/ole">
            <p:oleObj spid="_x0000_s59399" name="Equation" r:id="rId5" imgW="812520" imgH="660240" progId="Equation.DSMT4">
              <p:embed/>
            </p:oleObj>
          </a:graphicData>
        </a:graphic>
      </p:graphicFrame>
      <p:sp>
        <p:nvSpPr>
          <p:cNvPr id="213" name="矩形 23"/>
          <p:cNvSpPr>
            <a:spLocks noChangeAspect="1" noChangeArrowheads="1"/>
          </p:cNvSpPr>
          <p:nvPr/>
        </p:nvSpPr>
        <p:spPr bwMode="auto">
          <a:xfrm>
            <a:off x="4072239" y="1913860"/>
            <a:ext cx="893135" cy="74428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aphicFrame>
        <p:nvGraphicFramePr>
          <p:cNvPr id="59400" name="Object 8"/>
          <p:cNvGraphicFramePr>
            <a:graphicFrameLocks noChangeAspect="1"/>
          </p:cNvGraphicFramePr>
          <p:nvPr/>
        </p:nvGraphicFramePr>
        <p:xfrm>
          <a:off x="7087153" y="1710519"/>
          <a:ext cx="951023" cy="1001971"/>
        </p:xfrm>
        <a:graphic>
          <a:graphicData uri="http://schemas.openxmlformats.org/presentationml/2006/ole">
            <p:oleObj spid="_x0000_s59400" name="Equation" r:id="rId6" imgW="711000" imgH="749160" progId="Equation.DSMT4">
              <p:embed/>
            </p:oleObj>
          </a:graphicData>
        </a:graphic>
      </p:graphicFrame>
      <p:sp>
        <p:nvSpPr>
          <p:cNvPr id="215" name="矩形 23"/>
          <p:cNvSpPr>
            <a:spLocks noChangeAspect="1" noChangeArrowheads="1"/>
          </p:cNvSpPr>
          <p:nvPr/>
        </p:nvSpPr>
        <p:spPr bwMode="auto">
          <a:xfrm>
            <a:off x="7050537" y="1726054"/>
            <a:ext cx="1072707" cy="1006517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19" name="矩形 1"/>
          <p:cNvSpPr>
            <a:spLocks noChangeArrowheads="1"/>
          </p:cNvSpPr>
          <p:nvPr/>
        </p:nvSpPr>
        <p:spPr bwMode="auto">
          <a:xfrm>
            <a:off x="308434" y="757287"/>
            <a:ext cx="267931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DSB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系统的抗噪声性能 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401" name="Picture 9" descr="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31074" y="3285025"/>
            <a:ext cx="4008474" cy="135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0" name="TextBox 10"/>
          <p:cNvSpPr txBox="1"/>
          <p:nvPr/>
        </p:nvSpPr>
        <p:spPr>
          <a:xfrm>
            <a:off x="3926837" y="4663282"/>
            <a:ext cx="1017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相干解调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3494456" y="2902066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矩形 23"/>
          <p:cNvSpPr>
            <a:spLocks noChangeAspect="1" noChangeArrowheads="1"/>
          </p:cNvSpPr>
          <p:nvPr/>
        </p:nvSpPr>
        <p:spPr bwMode="auto">
          <a:xfrm>
            <a:off x="3789886" y="3579664"/>
            <a:ext cx="1292446" cy="1006517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" name="矩形 23"/>
          <p:cNvSpPr>
            <a:spLocks noChangeAspect="1" noChangeArrowheads="1"/>
          </p:cNvSpPr>
          <p:nvPr/>
        </p:nvSpPr>
        <p:spPr bwMode="auto">
          <a:xfrm>
            <a:off x="5703684" y="1775637"/>
            <a:ext cx="1072707" cy="886041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10339" y="1627638"/>
            <a:ext cx="4082932" cy="14983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950" y="1679055"/>
            <a:ext cx="3966029" cy="14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" name="Object 2"/>
          <p:cNvGraphicFramePr>
            <a:graphicFrameLocks noChangeAspect="1"/>
          </p:cNvGraphicFramePr>
          <p:nvPr/>
        </p:nvGraphicFramePr>
        <p:xfrm>
          <a:off x="5489638" y="999458"/>
          <a:ext cx="3030354" cy="1132220"/>
        </p:xfrm>
        <a:graphic>
          <a:graphicData uri="http://schemas.openxmlformats.org/presentationml/2006/ole">
            <p:oleObj spid="_x0000_s129029" name="Equation" r:id="rId6" imgW="2311200" imgH="863280" progId="Equation.DSMT4">
              <p:embed/>
            </p:oleObj>
          </a:graphicData>
        </a:graphic>
      </p:graphicFrame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5535" y="2659431"/>
            <a:ext cx="33051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1602" y="2231466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矩形 23"/>
          <p:cNvSpPr>
            <a:spLocks noChangeAspect="1" noChangeArrowheads="1"/>
          </p:cNvSpPr>
          <p:nvPr/>
        </p:nvSpPr>
        <p:spPr bwMode="auto">
          <a:xfrm>
            <a:off x="5404867" y="971176"/>
            <a:ext cx="3186241" cy="12191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4" name="矩形 23"/>
          <p:cNvSpPr>
            <a:spLocks noChangeAspect="1" noChangeArrowheads="1"/>
          </p:cNvSpPr>
          <p:nvPr/>
        </p:nvSpPr>
        <p:spPr bwMode="auto">
          <a:xfrm>
            <a:off x="5397776" y="2612087"/>
            <a:ext cx="3299657" cy="121913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9081" y="3127427"/>
            <a:ext cx="402974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 制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频谱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搬移的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技术手段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81900" y="3830646"/>
            <a:ext cx="1169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如何实现？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23"/>
          <p:cNvSpPr>
            <a:spLocks noChangeAspect="1" noChangeArrowheads="1"/>
          </p:cNvSpPr>
          <p:nvPr/>
        </p:nvSpPr>
        <p:spPr bwMode="auto">
          <a:xfrm>
            <a:off x="1892526" y="3852546"/>
            <a:ext cx="1254709" cy="489107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122536" y="937403"/>
          <a:ext cx="5456237" cy="3554412"/>
        </p:xfrm>
        <a:graphic>
          <a:graphicData uri="http://schemas.openxmlformats.org/presentationml/2006/ole">
            <p:oleObj spid="_x0000_s61442" name="Equation" r:id="rId5" imgW="4114800" imgH="2679480" progId="Equation.DSMT4">
              <p:embed/>
            </p:oleObj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5549155" y="1487488"/>
          <a:ext cx="3581400" cy="2463800"/>
        </p:xfrm>
        <a:graphic>
          <a:graphicData uri="http://schemas.openxmlformats.org/presentationml/2006/ole">
            <p:oleObj spid="_x0000_s61443" name="Equation" r:id="rId6" imgW="2679480" imgH="1841400" progId="Equation.DSMT4">
              <p:embed/>
            </p:oleObj>
          </a:graphicData>
        </a:graphic>
      </p:graphicFrame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31171" y="2650410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6443385" y="4149026"/>
            <a:ext cx="17968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该结论说明什么？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 noChangeArrowheads="1"/>
          </p:cNvSpPr>
          <p:nvPr/>
        </p:nvSpPr>
        <p:spPr bwMode="auto">
          <a:xfrm>
            <a:off x="6394826" y="4109541"/>
            <a:ext cx="1781618" cy="44119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60855" y="808058"/>
            <a:ext cx="7328503" cy="1222761"/>
            <a:chOff x="7127272" y="2681303"/>
            <a:chExt cx="4112228" cy="853819"/>
          </a:xfrm>
        </p:grpSpPr>
        <p:sp>
          <p:nvSpPr>
            <p:cNvPr id="23" name="矩形 2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19" name="矩形 1"/>
          <p:cNvSpPr>
            <a:spLocks noChangeArrowheads="1"/>
          </p:cNvSpPr>
          <p:nvPr/>
        </p:nvSpPr>
        <p:spPr bwMode="auto">
          <a:xfrm>
            <a:off x="680569" y="821081"/>
            <a:ext cx="74108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用相干解调来接收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DSB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                                    ，已知               ，输入噪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声的单边功率谱密度                            。要保证输出信噪比为        ，要求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为多少？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7281" name="Object 1"/>
          <p:cNvGraphicFramePr>
            <a:graphicFrameLocks noChangeAspect="1"/>
          </p:cNvGraphicFramePr>
          <p:nvPr/>
        </p:nvGraphicFramePr>
        <p:xfrm>
          <a:off x="3187403" y="935744"/>
          <a:ext cx="2298995" cy="304279"/>
        </p:xfrm>
        <a:graphic>
          <a:graphicData uri="http://schemas.openxmlformats.org/presentationml/2006/ole">
            <p:oleObj spid="_x0000_s97281" name="Equation" r:id="rId4" imgW="1726920" imgH="228600" progId="Equation.DSMT4">
              <p:embed/>
            </p:oleObj>
          </a:graphicData>
        </a:graphic>
      </p:graphicFrame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6005513" y="927100"/>
          <a:ext cx="989012" cy="312738"/>
        </p:xfrm>
        <a:graphic>
          <a:graphicData uri="http://schemas.openxmlformats.org/presentationml/2006/ole">
            <p:oleObj spid="_x0000_s97282" name="Equation" r:id="rId5" imgW="723600" imgH="228600" progId="Equation.DSMT4">
              <p:embed/>
            </p:oleObj>
          </a:graphicData>
        </a:graphic>
      </p:graphicFrame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2609995" y="1281088"/>
          <a:ext cx="1685556" cy="326791"/>
        </p:xfrm>
        <a:graphic>
          <a:graphicData uri="http://schemas.openxmlformats.org/presentationml/2006/ole">
            <p:oleObj spid="_x0000_s97283" name="Equation" r:id="rId6" imgW="1244520" imgH="241200" progId="Equation.DSMT4">
              <p:embed/>
            </p:oleObj>
          </a:graphicData>
        </a:graphic>
      </p:graphicFrame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6316625" y="1329070"/>
          <a:ext cx="506630" cy="236427"/>
        </p:xfrm>
        <a:graphic>
          <a:graphicData uri="http://schemas.openxmlformats.org/presentationml/2006/ole">
            <p:oleObj spid="_x0000_s97284" name="Equation" r:id="rId7" imgW="380880" imgH="177480" progId="Equation.DSMT4">
              <p:embed/>
            </p:oleObj>
          </a:graphicData>
        </a:graphic>
      </p:graphicFrame>
      <p:graphicFrame>
        <p:nvGraphicFramePr>
          <p:cNvPr id="97285" name="Object 5"/>
          <p:cNvGraphicFramePr>
            <a:graphicFrameLocks noChangeAspect="1"/>
          </p:cNvGraphicFramePr>
          <p:nvPr/>
        </p:nvGraphicFramePr>
        <p:xfrm>
          <a:off x="1076325" y="2330450"/>
          <a:ext cx="6407150" cy="2254250"/>
        </p:xfrm>
        <a:graphic>
          <a:graphicData uri="http://schemas.openxmlformats.org/presentationml/2006/ole">
            <p:oleObj spid="_x0000_s97285" name="Equation" r:id="rId8" imgW="4368600" imgH="153648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48792" y="1433897"/>
            <a:ext cx="1862457" cy="2055463"/>
            <a:chOff x="1331640" y="1491750"/>
            <a:chExt cx="2160240" cy="2384105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43708" y="1659864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3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134657" y="3513453"/>
            <a:ext cx="5303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角度调制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解调原理及其电路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62684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968763" y="1148328"/>
          <a:ext cx="2489201" cy="400050"/>
        </p:xfrm>
        <a:graphic>
          <a:graphicData uri="http://schemas.openxmlformats.org/presentationml/2006/ole">
            <p:oleObj spid="_x0000_s69636" name="Equation" r:id="rId5" imgW="1422360" imgH="228600" progId="Equation.DSMT4">
              <p:embed/>
            </p:oleObj>
          </a:graphicData>
        </a:graphic>
      </p:graphicFrame>
      <p:graphicFrame>
        <p:nvGraphicFramePr>
          <p:cNvPr id="69637" name="Object 5"/>
          <p:cNvGraphicFramePr>
            <a:graphicFrameLocks noChangeAspect="1"/>
          </p:cNvGraphicFramePr>
          <p:nvPr/>
        </p:nvGraphicFramePr>
        <p:xfrm>
          <a:off x="4516191" y="1127209"/>
          <a:ext cx="3573463" cy="446088"/>
        </p:xfrm>
        <a:graphic>
          <a:graphicData uri="http://schemas.openxmlformats.org/presentationml/2006/ole">
            <p:oleObj spid="_x0000_s69637" name="Equation" r:id="rId6" imgW="2234880" imgH="279360" progId="Equation.DSMT4">
              <p:embed/>
            </p:oleObj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1307773" y="2058073"/>
            <a:ext cx="161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9"/>
          <p:cNvSpPr txBox="1"/>
          <p:nvPr/>
        </p:nvSpPr>
        <p:spPr>
          <a:xfrm>
            <a:off x="1233342" y="1721247"/>
            <a:ext cx="1339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瞬时频率：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9638" name="Object 6"/>
          <p:cNvGraphicFramePr>
            <a:graphicFrameLocks noChangeAspect="1"/>
          </p:cNvGraphicFramePr>
          <p:nvPr/>
        </p:nvGraphicFramePr>
        <p:xfrm>
          <a:off x="2350257" y="1712645"/>
          <a:ext cx="297269" cy="356723"/>
        </p:xfrm>
        <a:graphic>
          <a:graphicData uri="http://schemas.openxmlformats.org/presentationml/2006/ole">
            <p:oleObj spid="_x0000_s69638" name="Equation" r:id="rId7" imgW="190440" imgH="228600" progId="Equation.DSMT4">
              <p:embed/>
            </p:oleObj>
          </a:graphicData>
        </a:graphic>
      </p:graphicFrame>
      <p:cxnSp>
        <p:nvCxnSpPr>
          <p:cNvPr id="23" name="直接连接符 22"/>
          <p:cNvCxnSpPr/>
          <p:nvPr/>
        </p:nvCxnSpPr>
        <p:spPr>
          <a:xfrm>
            <a:off x="1311311" y="2667692"/>
            <a:ext cx="197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1236880" y="2309600"/>
            <a:ext cx="1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瞬时相位：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2310969" y="2265826"/>
          <a:ext cx="1006401" cy="379773"/>
        </p:xfrm>
        <a:graphic>
          <a:graphicData uri="http://schemas.openxmlformats.org/presentationml/2006/ole">
            <p:oleObj spid="_x0000_s69640" name="Equation" r:id="rId8" imgW="672840" imgH="253800" progId="Equation.DSMT4">
              <p:embed/>
            </p:oleObj>
          </a:graphicData>
        </a:graphic>
      </p:graphicFrame>
      <p:cxnSp>
        <p:nvCxnSpPr>
          <p:cNvPr id="28" name="直接连接符 27"/>
          <p:cNvCxnSpPr/>
          <p:nvPr/>
        </p:nvCxnSpPr>
        <p:spPr>
          <a:xfrm>
            <a:off x="4830834" y="3124911"/>
            <a:ext cx="161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9"/>
          <p:cNvSpPr txBox="1"/>
          <p:nvPr/>
        </p:nvSpPr>
        <p:spPr>
          <a:xfrm>
            <a:off x="4756403" y="2788085"/>
            <a:ext cx="1208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瞬时频偏：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9"/>
          <p:cNvSpPr txBox="1"/>
          <p:nvPr/>
        </p:nvSpPr>
        <p:spPr>
          <a:xfrm>
            <a:off x="4759941" y="3376438"/>
            <a:ext cx="1321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瞬时相偏：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9643" name="Object 11"/>
          <p:cNvGraphicFramePr>
            <a:graphicFrameLocks noChangeAspect="1"/>
          </p:cNvGraphicFramePr>
          <p:nvPr/>
        </p:nvGraphicFramePr>
        <p:xfrm>
          <a:off x="5741411" y="2787889"/>
          <a:ext cx="676275" cy="328612"/>
        </p:xfrm>
        <a:graphic>
          <a:graphicData uri="http://schemas.openxmlformats.org/presentationml/2006/ole">
            <p:oleObj spid="_x0000_s69643" name="Equation" r:id="rId9" imgW="419040" imgH="203040" progId="Equation.DSMT4">
              <p:embed/>
            </p:oleObj>
          </a:graphicData>
        </a:graphic>
      </p:graphicFrame>
      <p:cxnSp>
        <p:nvCxnSpPr>
          <p:cNvPr id="37" name="直接连接符 36"/>
          <p:cNvCxnSpPr/>
          <p:nvPr/>
        </p:nvCxnSpPr>
        <p:spPr>
          <a:xfrm>
            <a:off x="4834372" y="3723897"/>
            <a:ext cx="161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644" name="Object 12"/>
          <p:cNvGraphicFramePr>
            <a:graphicFrameLocks noChangeAspect="1"/>
          </p:cNvGraphicFramePr>
          <p:nvPr/>
        </p:nvGraphicFramePr>
        <p:xfrm>
          <a:off x="5723948" y="3405426"/>
          <a:ext cx="631825" cy="306388"/>
        </p:xfrm>
        <a:graphic>
          <a:graphicData uri="http://schemas.openxmlformats.org/presentationml/2006/ole">
            <p:oleObj spid="_x0000_s69644" name="Equation" r:id="rId10" imgW="419040" imgH="203040" progId="Equation.DSMT4">
              <p:embed/>
            </p:oleObj>
          </a:graphicData>
        </a:graphic>
      </p:graphicFrame>
      <p:sp>
        <p:nvSpPr>
          <p:cNvPr id="38" name="TextBox 10"/>
          <p:cNvSpPr txBox="1"/>
          <p:nvPr/>
        </p:nvSpPr>
        <p:spPr>
          <a:xfrm>
            <a:off x="166456" y="734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调频原理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4408907" y="4269587"/>
            <a:ext cx="2853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“偏”都是相对于载波而言的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5400000">
            <a:off x="5581970" y="3958198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5" name="直接连接符 44"/>
          <p:cNvCxnSpPr/>
          <p:nvPr/>
        </p:nvCxnSpPr>
        <p:spPr>
          <a:xfrm>
            <a:off x="4820063" y="2040351"/>
            <a:ext cx="216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9"/>
          <p:cNvSpPr txBox="1"/>
          <p:nvPr/>
        </p:nvSpPr>
        <p:spPr>
          <a:xfrm>
            <a:off x="4745632" y="1692892"/>
            <a:ext cx="1339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瞬时频率：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/>
        </p:nvGraphicFramePr>
        <p:xfrm>
          <a:off x="5829501" y="1684338"/>
          <a:ext cx="1128712" cy="357187"/>
        </p:xfrm>
        <a:graphic>
          <a:graphicData uri="http://schemas.openxmlformats.org/presentationml/2006/ole">
            <p:oleObj spid="_x0000_s69648" name="Equation" r:id="rId12" imgW="723600" imgH="228600" progId="Equation.DSMT4">
              <p:embed/>
            </p:oleObj>
          </a:graphicData>
        </a:graphic>
      </p:graphicFrame>
      <p:cxnSp>
        <p:nvCxnSpPr>
          <p:cNvPr id="48" name="直接连接符 47"/>
          <p:cNvCxnSpPr/>
          <p:nvPr/>
        </p:nvCxnSpPr>
        <p:spPr>
          <a:xfrm>
            <a:off x="4823601" y="2607438"/>
            <a:ext cx="360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9"/>
          <p:cNvSpPr txBox="1"/>
          <p:nvPr/>
        </p:nvSpPr>
        <p:spPr>
          <a:xfrm>
            <a:off x="4749170" y="2217447"/>
            <a:ext cx="1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瞬时相位：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Object 8"/>
          <p:cNvGraphicFramePr>
            <a:graphicFrameLocks noChangeAspect="1"/>
          </p:cNvGraphicFramePr>
          <p:nvPr/>
        </p:nvGraphicFramePr>
        <p:xfrm>
          <a:off x="5873341" y="2194256"/>
          <a:ext cx="2544763" cy="381000"/>
        </p:xfrm>
        <a:graphic>
          <a:graphicData uri="http://schemas.openxmlformats.org/presentationml/2006/ole">
            <p:oleObj spid="_x0000_s69649" name="Equation" r:id="rId13" imgW="1701720" imgH="2538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414605" y="1154280"/>
            <a:ext cx="89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382706" y="785555"/>
            <a:ext cx="1084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 频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361439" y="1182855"/>
            <a:ext cx="6294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用调制信号控制载波的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，使其按照调制信号线性变化的过程。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52"/>
          <p:cNvGrpSpPr>
            <a:grpSpLocks/>
          </p:cNvGrpSpPr>
          <p:nvPr/>
        </p:nvGrpSpPr>
        <p:grpSpPr bwMode="auto">
          <a:xfrm>
            <a:off x="368803" y="1712494"/>
            <a:ext cx="311444" cy="299300"/>
            <a:chOff x="0" y="0"/>
            <a:chExt cx="1219200" cy="586868"/>
          </a:xfrm>
        </p:grpSpPr>
        <p:sp>
          <p:nvSpPr>
            <p:cNvPr id="17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691202" y="1597210"/>
            <a:ext cx="14246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时域表达式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62052" y="4330232"/>
            <a:ext cx="152056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调频灵敏度：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4316945" y="4399693"/>
          <a:ext cx="1392718" cy="361744"/>
        </p:xfrm>
        <a:graphic>
          <a:graphicData uri="http://schemas.openxmlformats.org/presentationml/2006/ole">
            <p:oleObj spid="_x0000_s70660" name="Equation" r:id="rId5" imgW="977760" imgH="253800" progId="Equation.DSMT4">
              <p:embed/>
            </p:oleObj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1868641" y="3444893"/>
            <a:ext cx="3203069" cy="542277"/>
            <a:chOff x="7127272" y="2681303"/>
            <a:chExt cx="4112228" cy="853819"/>
          </a:xfrm>
        </p:grpSpPr>
        <p:sp>
          <p:nvSpPr>
            <p:cNvPr id="30" name="矩形 2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1625839" y="2059205"/>
          <a:ext cx="5934075" cy="1858963"/>
        </p:xfrm>
        <a:graphic>
          <a:graphicData uri="http://schemas.openxmlformats.org/presentationml/2006/ole">
            <p:oleObj spid="_x0000_s70659" name="Equation" r:id="rId6" imgW="4127400" imgH="1295280" progId="Equation.DSMT4">
              <p:embed/>
            </p:oleObj>
          </a:graphicData>
        </a:graphic>
      </p:graphicFrame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3870122" y="4128313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32979" y="3561905"/>
            <a:ext cx="2583700" cy="1499187"/>
          </a:xfrm>
          <a:prstGeom prst="rect">
            <a:avLst/>
          </a:prstGeom>
        </p:spPr>
      </p:pic>
      <p:pic>
        <p:nvPicPr>
          <p:cNvPr id="70666" name="Picture 10" descr="F:\！2023-2024(2)任务\2 修改PPT\2 通原\1 通原最新版PPT(2023.12.21)\1 授课PPT\插图\第5章 模拟调制系统\补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32998" y="3680709"/>
            <a:ext cx="2181669" cy="1250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97691" y="704416"/>
            <a:ext cx="121212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单音调频：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5186" y="3397982"/>
            <a:ext cx="1208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调频指数：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0663" name="Object 7"/>
          <p:cNvGraphicFramePr>
            <a:graphicFrameLocks noChangeAspect="1"/>
          </p:cNvGraphicFramePr>
          <p:nvPr/>
        </p:nvGraphicFramePr>
        <p:xfrm>
          <a:off x="7789979" y="3464828"/>
          <a:ext cx="397107" cy="397107"/>
        </p:xfrm>
        <a:graphic>
          <a:graphicData uri="http://schemas.openxmlformats.org/presentationml/2006/ole">
            <p:oleObj spid="_x0000_s157702" name="Equation" r:id="rId5" imgW="241200" imgH="241200" progId="Equation.DSMT4">
              <p:embed/>
            </p:oleObj>
          </a:graphicData>
        </a:graphic>
      </p:graphicFrame>
      <p:grpSp>
        <p:nvGrpSpPr>
          <p:cNvPr id="3" name="组合 28"/>
          <p:cNvGrpSpPr/>
          <p:nvPr/>
        </p:nvGrpSpPr>
        <p:grpSpPr>
          <a:xfrm>
            <a:off x="5101053" y="2456091"/>
            <a:ext cx="3458156" cy="542277"/>
            <a:chOff x="7127272" y="2681303"/>
            <a:chExt cx="4112228" cy="853819"/>
          </a:xfrm>
        </p:grpSpPr>
        <p:sp>
          <p:nvSpPr>
            <p:cNvPr id="30" name="矩形 2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768646" y="1400570"/>
          <a:ext cx="7694870" cy="1706502"/>
        </p:xfrm>
        <a:graphic>
          <a:graphicData uri="http://schemas.openxmlformats.org/presentationml/2006/ole">
            <p:oleObj spid="_x0000_s157701" name="Equation" r:id="rId6" imgW="5041800" imgH="1117440" progId="Equation.DSMT4">
              <p:embed/>
            </p:oleObj>
          </a:graphicData>
        </a:graphic>
      </p:graphicFrame>
      <p:graphicFrame>
        <p:nvGraphicFramePr>
          <p:cNvPr id="157703" name="Object 7"/>
          <p:cNvGraphicFramePr>
            <a:graphicFrameLocks noChangeAspect="1"/>
          </p:cNvGraphicFramePr>
          <p:nvPr/>
        </p:nvGraphicFramePr>
        <p:xfrm>
          <a:off x="1631652" y="814388"/>
          <a:ext cx="1627188" cy="322262"/>
        </p:xfrm>
        <a:graphic>
          <a:graphicData uri="http://schemas.openxmlformats.org/presentationml/2006/ole">
            <p:oleObj spid="_x0000_s157703" name="Equation" r:id="rId7" imgW="1155600" imgH="228600" progId="Equation.DSMT4">
              <p:embed/>
            </p:oleObj>
          </a:graphicData>
        </a:graphic>
      </p:graphicFrame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7187482" y="3182017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5" name="Picture 9" descr="F:\！2023-2024(2)任务\2 修改PPT\2 通原\1 通原最新版PPT(2023.12.21)\1 授课PPT\插图\第5章 模拟调制系统\补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20803" y="3321213"/>
            <a:ext cx="2395206" cy="1630906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2392" y="3434316"/>
            <a:ext cx="2307255" cy="1297173"/>
          </a:xfrm>
          <a:prstGeom prst="rect">
            <a:avLst/>
          </a:prstGeom>
        </p:spPr>
      </p:pic>
      <p:pic>
        <p:nvPicPr>
          <p:cNvPr id="157704" name="Picture 8" descr="F:\！2023-2024(2)任务\2 修改PPT\2 通原\1 通原最新版PPT(2023.12.21)\1 授课PPT\插图\第5章 模拟调制系统\补5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29767" y="3531245"/>
            <a:ext cx="1898502" cy="1080182"/>
          </a:xfrm>
          <a:prstGeom prst="rect">
            <a:avLst/>
          </a:prstGeom>
          <a:noFill/>
        </p:spPr>
      </p:pic>
      <p:sp>
        <p:nvSpPr>
          <p:cNvPr id="35" name="TextBox 10"/>
          <p:cNvSpPr txBox="1"/>
          <p:nvPr/>
        </p:nvSpPr>
        <p:spPr>
          <a:xfrm>
            <a:off x="6149065" y="4004086"/>
            <a:ext cx="256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在后续内容中体会其作用？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3"/>
          <p:cNvSpPr>
            <a:spLocks noChangeAspect="1" noChangeArrowheads="1"/>
          </p:cNvSpPr>
          <p:nvPr/>
        </p:nvSpPr>
        <p:spPr bwMode="auto">
          <a:xfrm>
            <a:off x="6157442" y="4043970"/>
            <a:ext cx="2699491" cy="45362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19504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0"/>
          <p:cNvSpPr txBox="1"/>
          <p:nvPr/>
        </p:nvSpPr>
        <p:spPr>
          <a:xfrm>
            <a:off x="1406961" y="3174799"/>
            <a:ext cx="145321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最大频偏：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1683" name="Object 3"/>
          <p:cNvGraphicFramePr>
            <a:graphicFrameLocks noChangeAspect="1"/>
          </p:cNvGraphicFramePr>
          <p:nvPr/>
        </p:nvGraphicFramePr>
        <p:xfrm>
          <a:off x="1352732" y="936430"/>
          <a:ext cx="6462712" cy="1839913"/>
        </p:xfrm>
        <a:graphic>
          <a:graphicData uri="http://schemas.openxmlformats.org/presentationml/2006/ole">
            <p:oleObj spid="_x0000_s71683" name="Equation" r:id="rId4" imgW="4508280" imgH="1282680" progId="Equation.DSMT4">
              <p:embed/>
            </p:oleObj>
          </a:graphicData>
        </a:graphic>
      </p:graphicFrame>
      <p:sp>
        <p:nvSpPr>
          <p:cNvPr id="11" name="椭圆 10"/>
          <p:cNvSpPr/>
          <p:nvPr/>
        </p:nvSpPr>
        <p:spPr bwMode="auto">
          <a:xfrm>
            <a:off x="1234437" y="3330081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4834162" y="3167710"/>
            <a:ext cx="145321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最大相偏：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4661638" y="3322992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517267" y="3200452"/>
            <a:ext cx="1650716" cy="446582"/>
            <a:chOff x="7127272" y="2681303"/>
            <a:chExt cx="4112228" cy="853819"/>
          </a:xfrm>
        </p:grpSpPr>
        <p:sp>
          <p:nvSpPr>
            <p:cNvPr id="29" name="矩形 2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2528565" y="3278058"/>
          <a:ext cx="1620838" cy="373062"/>
        </p:xfrm>
        <a:graphic>
          <a:graphicData uri="http://schemas.openxmlformats.org/presentationml/2006/ole">
            <p:oleObj spid="_x0000_s71682" name="Equation" r:id="rId5" imgW="1054080" imgH="241200" progId="Equation.DSMT4">
              <p:embed/>
            </p:oleObj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5972856" y="3072846"/>
            <a:ext cx="2065381" cy="691130"/>
            <a:chOff x="7127272" y="2681303"/>
            <a:chExt cx="4112228" cy="853819"/>
          </a:xfrm>
        </p:grpSpPr>
        <p:sp>
          <p:nvSpPr>
            <p:cNvPr id="32" name="矩形 31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3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6029077" y="3105722"/>
          <a:ext cx="1985962" cy="661987"/>
        </p:xfrm>
        <a:graphic>
          <a:graphicData uri="http://schemas.openxmlformats.org/presentationml/2006/ole">
            <p:oleObj spid="_x0000_s71684" name="Equation" r:id="rId6" imgW="1371600" imgH="4572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19504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443239" y="830027"/>
            <a:ext cx="311444" cy="299300"/>
            <a:chOff x="0" y="0"/>
            <a:chExt cx="1219200" cy="586868"/>
          </a:xfrm>
        </p:grpSpPr>
        <p:sp>
          <p:nvSpPr>
            <p:cNvPr id="19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755005" y="714743"/>
            <a:ext cx="79734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  形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4270943" y="883181"/>
            <a:ext cx="311444" cy="299300"/>
            <a:chOff x="0" y="0"/>
            <a:chExt cx="1219200" cy="586868"/>
          </a:xfrm>
        </p:grpSpPr>
        <p:sp>
          <p:nvSpPr>
            <p:cNvPr id="23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 sz="1600" dirty="0"/>
            </a:p>
          </p:txBody>
        </p: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4603975" y="757264"/>
            <a:ext cx="142466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  谱：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0"/>
          <p:cNvSpPr txBox="1"/>
          <p:nvPr/>
        </p:nvSpPr>
        <p:spPr>
          <a:xfrm>
            <a:off x="5440221" y="775283"/>
            <a:ext cx="9924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见下页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692" y="1382231"/>
            <a:ext cx="2415776" cy="346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10"/>
          <p:cNvSpPr txBox="1"/>
          <p:nvPr/>
        </p:nvSpPr>
        <p:spPr>
          <a:xfrm>
            <a:off x="3841799" y="3887127"/>
            <a:ext cx="283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如何从波形上看出是调频波？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3"/>
          <p:cNvSpPr>
            <a:spLocks noChangeAspect="1" noChangeArrowheads="1"/>
          </p:cNvSpPr>
          <p:nvPr/>
        </p:nvSpPr>
        <p:spPr bwMode="auto">
          <a:xfrm>
            <a:off x="3807644" y="3927011"/>
            <a:ext cx="2795173" cy="45362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19503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2108901" y="2598694"/>
          <a:ext cx="4778375" cy="1270000"/>
        </p:xfrm>
        <a:graphic>
          <a:graphicData uri="http://schemas.openxmlformats.org/presentationml/2006/ole">
            <p:oleObj spid="_x0000_s72706" name="Equation" r:id="rId4" imgW="3441600" imgH="914400" progId="Equation.DSMT4">
              <p:embed/>
            </p:oleObj>
          </a:graphicData>
        </a:graphic>
      </p:graphicFrame>
      <p:sp>
        <p:nvSpPr>
          <p:cNvPr id="12" name="TextBox 10"/>
          <p:cNvSpPr txBox="1"/>
          <p:nvPr/>
        </p:nvSpPr>
        <p:spPr>
          <a:xfrm>
            <a:off x="3650439" y="1686190"/>
            <a:ext cx="32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                         有什么特点？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3"/>
          <p:cNvSpPr>
            <a:spLocks noChangeAspect="1" noChangeArrowheads="1"/>
          </p:cNvSpPr>
          <p:nvPr/>
        </p:nvSpPr>
        <p:spPr bwMode="auto">
          <a:xfrm>
            <a:off x="2105275" y="1726074"/>
            <a:ext cx="4678298" cy="45362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2173646" y="1775640"/>
          <a:ext cx="1543088" cy="353237"/>
        </p:xfrm>
        <a:graphic>
          <a:graphicData uri="http://schemas.openxmlformats.org/presentationml/2006/ole">
            <p:oleObj spid="_x0000_s72707" name="Equation" r:id="rId5" imgW="1054080" imgH="241200" progId="Equation.DSMT4">
              <p:embed/>
            </p:oleObj>
          </a:graphicData>
        </a:graphic>
      </p:graphicFrame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3940718" y="1773785"/>
          <a:ext cx="1513810" cy="355091"/>
        </p:xfrm>
        <a:graphic>
          <a:graphicData uri="http://schemas.openxmlformats.org/presentationml/2006/ole">
            <p:oleObj spid="_x0000_s72708" name="Equation" r:id="rId6" imgW="1028520" imgH="241200" progId="Equation.DSMT4">
              <p:embed/>
            </p:oleObj>
          </a:graphicData>
        </a:graphic>
      </p:graphicFrame>
      <p:graphicFrame>
        <p:nvGraphicFramePr>
          <p:cNvPr id="72709" name="Object 5"/>
          <p:cNvGraphicFramePr>
            <a:graphicFrameLocks noChangeAspect="1"/>
          </p:cNvGraphicFramePr>
          <p:nvPr/>
        </p:nvGraphicFramePr>
        <p:xfrm>
          <a:off x="668238" y="813850"/>
          <a:ext cx="7901615" cy="404760"/>
        </p:xfrm>
        <a:graphic>
          <a:graphicData uri="http://schemas.openxmlformats.org/presentationml/2006/ole">
            <p:oleObj spid="_x0000_s72709" name="Equation" r:id="rId7" imgW="5702040" imgH="291960" progId="Equation.DSMT4">
              <p:embed/>
            </p:oleObj>
          </a:graphicData>
        </a:graphic>
      </p:graphicFrame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4252896" y="1363850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4267071" y="2356223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0"/>
          <p:cNvSpPr txBox="1"/>
          <p:nvPr/>
        </p:nvSpPr>
        <p:spPr>
          <a:xfrm>
            <a:off x="3239300" y="4273474"/>
            <a:ext cx="4405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                         的傅里叶级数有什么特点？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3"/>
          <p:cNvSpPr>
            <a:spLocks noChangeAspect="1" noChangeArrowheads="1"/>
          </p:cNvSpPr>
          <p:nvPr/>
        </p:nvSpPr>
        <p:spPr bwMode="auto">
          <a:xfrm>
            <a:off x="1694136" y="4313358"/>
            <a:ext cx="5918761" cy="45362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1762508" y="4362924"/>
          <a:ext cx="1543088" cy="353237"/>
        </p:xfrm>
        <a:graphic>
          <a:graphicData uri="http://schemas.openxmlformats.org/presentationml/2006/ole">
            <p:oleObj spid="_x0000_s72710" name="Equation" r:id="rId9" imgW="1054080" imgH="241200" progId="Equation.DSMT4">
              <p:embed/>
            </p:oleObj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/>
        </p:nvGraphicFramePr>
        <p:xfrm>
          <a:off x="3529580" y="4361069"/>
          <a:ext cx="1513810" cy="355091"/>
        </p:xfrm>
        <a:graphic>
          <a:graphicData uri="http://schemas.openxmlformats.org/presentationml/2006/ole">
            <p:oleObj spid="_x0000_s72711" name="Equation" r:id="rId10" imgW="1028520" imgH="241200" progId="Equation.DSMT4">
              <p:embed/>
            </p:oleObj>
          </a:graphicData>
        </a:graphic>
      </p:graphicFrame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4259983" y="3986551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1809901" y="3767560"/>
          <a:ext cx="5973171" cy="736137"/>
        </p:xfrm>
        <a:graphic>
          <a:graphicData uri="http://schemas.openxmlformats.org/presentationml/2006/ole">
            <p:oleObj spid="_x0000_s159746" name="Equation" r:id="rId4" imgW="4317840" imgH="533160" progId="Equation.DSMT4">
              <p:embed/>
            </p:oleObj>
          </a:graphicData>
        </a:graphic>
      </p:graphicFrame>
      <p:graphicFrame>
        <p:nvGraphicFramePr>
          <p:cNvPr id="159747" name="Object 3"/>
          <p:cNvGraphicFramePr>
            <a:graphicFrameLocks noChangeAspect="1"/>
          </p:cNvGraphicFramePr>
          <p:nvPr/>
        </p:nvGraphicFramePr>
        <p:xfrm>
          <a:off x="2756025" y="2370114"/>
          <a:ext cx="3421469" cy="1045449"/>
        </p:xfrm>
        <a:graphic>
          <a:graphicData uri="http://schemas.openxmlformats.org/presentationml/2006/ole">
            <p:oleObj spid="_x0000_s159747" name="Equation" r:id="rId5" imgW="2743200" imgH="838080" progId="Equation.DSMT4">
              <p:embed/>
            </p:oleObj>
          </a:graphicData>
        </a:graphic>
      </p:graphicFrame>
      <p:graphicFrame>
        <p:nvGraphicFramePr>
          <p:cNvPr id="159748" name="Object 4"/>
          <p:cNvGraphicFramePr>
            <a:graphicFrameLocks noChangeAspect="1"/>
          </p:cNvGraphicFramePr>
          <p:nvPr/>
        </p:nvGraphicFramePr>
        <p:xfrm>
          <a:off x="262253" y="923709"/>
          <a:ext cx="8732885" cy="1190848"/>
        </p:xfrm>
        <a:graphic>
          <a:graphicData uri="http://schemas.openxmlformats.org/presentationml/2006/ole">
            <p:oleObj spid="_x0000_s159748" name="Equation" r:id="rId6" imgW="6705360" imgH="914400" progId="Equation.DSMT4">
              <p:embed/>
            </p:oleObj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4337957" y="2129402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4316692" y="3458473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574111" y="3206447"/>
            <a:ext cx="89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9"/>
          <p:cNvSpPr txBox="1"/>
          <p:nvPr/>
        </p:nvSpPr>
        <p:spPr>
          <a:xfrm>
            <a:off x="574111" y="2869621"/>
            <a:ext cx="244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 制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0"/>
          <p:cNvSpPr txBox="1"/>
          <p:nvPr/>
        </p:nvSpPr>
        <p:spPr>
          <a:xfrm>
            <a:off x="542210" y="3266921"/>
            <a:ext cx="683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用调制信号控制载波的参数，使其按照调制信号的规律变化的过程。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3171825" y="3765550"/>
          <a:ext cx="2032000" cy="338138"/>
        </p:xfrm>
        <a:graphic>
          <a:graphicData uri="http://schemas.openxmlformats.org/presentationml/2006/ole">
            <p:oleObj spid="_x0000_s2054" name="Equation" r:id="rId5" imgW="1371600" imgH="228600" progId="Equation.DSMT4">
              <p:embed/>
            </p:oleObj>
          </a:graphicData>
        </a:graphic>
      </p:graphicFrame>
      <p:sp>
        <p:nvSpPr>
          <p:cNvPr id="39" name="矩形 38"/>
          <p:cNvSpPr/>
          <p:nvPr/>
        </p:nvSpPr>
        <p:spPr>
          <a:xfrm>
            <a:off x="1031323" y="819587"/>
            <a:ext cx="2668792" cy="17853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pic>
        <p:nvPicPr>
          <p:cNvPr id="65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2551" y="862420"/>
            <a:ext cx="2585041" cy="170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09099" y="155100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矩形 66"/>
          <p:cNvSpPr/>
          <p:nvPr/>
        </p:nvSpPr>
        <p:spPr>
          <a:xfrm>
            <a:off x="4242411" y="1373060"/>
            <a:ext cx="412541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用原始信息</a:t>
            </a:r>
            <a:r>
              <a:rPr lang="zh-CN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lang="zh-CN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地控制高频信号的参数</a:t>
            </a:r>
          </a:p>
        </p:txBody>
      </p:sp>
      <p:sp>
        <p:nvSpPr>
          <p:cNvPr id="68" name="矩形 23"/>
          <p:cNvSpPr>
            <a:spLocks noChangeAspect="1" noChangeArrowheads="1"/>
          </p:cNvSpPr>
          <p:nvPr/>
        </p:nvSpPr>
        <p:spPr bwMode="auto">
          <a:xfrm>
            <a:off x="2651766" y="4327451"/>
            <a:ext cx="750663" cy="425293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672348" y="4279275"/>
            <a:ext cx="7619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幅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930537" y="4282816"/>
            <a:ext cx="7619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频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142645" y="4250916"/>
            <a:ext cx="7619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相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>
            <a:spLocks noChangeAspect="1" noChangeArrowheads="1"/>
          </p:cNvSpPr>
          <p:nvPr/>
        </p:nvSpPr>
        <p:spPr bwMode="auto">
          <a:xfrm>
            <a:off x="3899365" y="4330989"/>
            <a:ext cx="750663" cy="425293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3" name="矩形 23"/>
          <p:cNvSpPr>
            <a:spLocks noChangeAspect="1" noChangeArrowheads="1"/>
          </p:cNvSpPr>
          <p:nvPr/>
        </p:nvSpPr>
        <p:spPr bwMode="auto">
          <a:xfrm>
            <a:off x="5122160" y="4320356"/>
            <a:ext cx="750663" cy="425293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4316691" y="1640284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4369857" y="3479739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60773" name="Object 5"/>
          <p:cNvGraphicFramePr>
            <a:graphicFrameLocks noChangeAspect="1"/>
          </p:cNvGraphicFramePr>
          <p:nvPr/>
        </p:nvGraphicFramePr>
        <p:xfrm>
          <a:off x="874713" y="787400"/>
          <a:ext cx="7213600" cy="746125"/>
        </p:xfrm>
        <a:graphic>
          <a:graphicData uri="http://schemas.openxmlformats.org/presentationml/2006/ole">
            <p:oleObj spid="_x0000_s160773" name="Equation" r:id="rId5" imgW="4787640" imgH="495000" progId="Equation.DSMT4">
              <p:embed/>
            </p:oleObj>
          </a:graphicData>
        </a:graphic>
      </p:graphicFrame>
      <p:graphicFrame>
        <p:nvGraphicFramePr>
          <p:cNvPr id="160774" name="Object 6"/>
          <p:cNvGraphicFramePr>
            <a:graphicFrameLocks noChangeAspect="1"/>
          </p:cNvGraphicFramePr>
          <p:nvPr/>
        </p:nvGraphicFramePr>
        <p:xfrm>
          <a:off x="3208965" y="1614605"/>
          <a:ext cx="2830328" cy="1802880"/>
        </p:xfrm>
        <a:graphic>
          <a:graphicData uri="http://schemas.openxmlformats.org/presentationml/2006/ole">
            <p:oleObj spid="_x0000_s160774" name="Equation" r:id="rId6" imgW="1854000" imgH="1180800" progId="Equation.DSMT4">
              <p:embed/>
            </p:oleObj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2655474" y="3848970"/>
            <a:ext cx="3862284" cy="691130"/>
            <a:chOff x="7127272" y="2681303"/>
            <a:chExt cx="4112228" cy="853819"/>
          </a:xfrm>
        </p:grpSpPr>
        <p:sp>
          <p:nvSpPr>
            <p:cNvPr id="15" name="矩形 14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6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2729884" y="3873840"/>
          <a:ext cx="3692168" cy="644568"/>
        </p:xfrm>
        <a:graphic>
          <a:graphicData uri="http://schemas.openxmlformats.org/presentationml/2006/ole">
            <p:oleObj spid="_x0000_s160770" name="Equation" r:id="rId7" imgW="2476440" imgH="431640" progId="Equation.DSMT4">
              <p:embed/>
            </p:oleObj>
          </a:graphicData>
        </a:graphic>
      </p:graphicFrame>
      <p:sp>
        <p:nvSpPr>
          <p:cNvPr id="17" name="TextBox 10"/>
          <p:cNvSpPr txBox="1"/>
          <p:nvPr/>
        </p:nvSpPr>
        <p:spPr>
          <a:xfrm>
            <a:off x="3182575" y="4586194"/>
            <a:ext cx="283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调频波频谱组成有什么特点？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3"/>
          <p:cNvSpPr>
            <a:spLocks noChangeAspect="1" noChangeArrowheads="1"/>
          </p:cNvSpPr>
          <p:nvPr/>
        </p:nvSpPr>
        <p:spPr bwMode="auto">
          <a:xfrm>
            <a:off x="3148420" y="4626078"/>
            <a:ext cx="2795173" cy="45362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10633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3730" name="Object 2"/>
          <p:cNvGraphicFramePr>
            <a:graphicFrameLocks noChangeAspect="1"/>
          </p:cNvGraphicFramePr>
          <p:nvPr/>
        </p:nvGraphicFramePr>
        <p:xfrm>
          <a:off x="2505703" y="627795"/>
          <a:ext cx="3627437" cy="1006475"/>
        </p:xfrm>
        <a:graphic>
          <a:graphicData uri="http://schemas.openxmlformats.org/presentationml/2006/ole">
            <p:oleObj spid="_x0000_s162818" name="Equation" r:id="rId4" imgW="2565360" imgH="711000" progId="Equation.DSMT4">
              <p:embed/>
            </p:oleObj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4178468" y="1757234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122353" y="2879091"/>
            <a:ext cx="5214281" cy="2084086"/>
            <a:chOff x="1870" y="-852"/>
            <a:chExt cx="4899" cy="2313"/>
          </a:xfrm>
        </p:grpSpPr>
        <p:graphicFrame>
          <p:nvGraphicFramePr>
            <p:cNvPr id="14" name="Object 17"/>
            <p:cNvGraphicFramePr>
              <a:graphicFrameLocks noChangeAspect="1"/>
            </p:cNvGraphicFramePr>
            <p:nvPr/>
          </p:nvGraphicFramePr>
          <p:xfrm>
            <a:off x="1870" y="-852"/>
            <a:ext cx="4899" cy="2313"/>
          </p:xfrm>
          <a:graphic>
            <a:graphicData uri="http://schemas.openxmlformats.org/presentationml/2006/ole">
              <p:oleObj spid="_x0000_s162820" name="Visio" r:id="rId6" imgW="6875664" imgH="3582019" progId="Visio.Drawing.11">
                <p:embed/>
              </p:oleObj>
            </a:graphicData>
          </a:graphic>
        </p:graphicFrame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2922" y="236"/>
              <a:ext cx="91" cy="91"/>
            </a:xfrm>
            <a:prstGeom prst="ellipse">
              <a:avLst/>
            </a:prstGeom>
            <a:solidFill>
              <a:srgbClr val="FFFF66"/>
            </a:solidFill>
            <a:ln w="38100" algn="ctr">
              <a:solidFill>
                <a:srgbClr val="CC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组合 17"/>
          <p:cNvGrpSpPr/>
          <p:nvPr/>
        </p:nvGrpSpPr>
        <p:grpSpPr>
          <a:xfrm>
            <a:off x="1656010" y="2126520"/>
            <a:ext cx="5808046" cy="691130"/>
            <a:chOff x="7127272" y="2681303"/>
            <a:chExt cx="4112228" cy="853819"/>
          </a:xfrm>
        </p:grpSpPr>
        <p:sp>
          <p:nvSpPr>
            <p:cNvPr id="20" name="矩形 1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73731" name="Object 3"/>
          <p:cNvGraphicFramePr>
            <a:graphicFrameLocks noChangeAspect="1"/>
          </p:cNvGraphicFramePr>
          <p:nvPr/>
        </p:nvGraphicFramePr>
        <p:xfrm>
          <a:off x="1674180" y="2158429"/>
          <a:ext cx="5718690" cy="629241"/>
        </p:xfrm>
        <a:graphic>
          <a:graphicData uri="http://schemas.openxmlformats.org/presentationml/2006/ole">
            <p:oleObj spid="_x0000_s162819" name="Equation" r:id="rId7" imgW="3924000" imgH="43164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853547" y="3079102"/>
            <a:ext cx="528094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调频信号的频谱由载波分量和无数对边频分量组成；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681023" y="3234384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Object 17"/>
          <p:cNvGraphicFramePr>
            <a:graphicFrameLocks noChangeAspect="1"/>
          </p:cNvGraphicFramePr>
          <p:nvPr/>
        </p:nvGraphicFramePr>
        <p:xfrm>
          <a:off x="212660" y="1158006"/>
          <a:ext cx="5227528" cy="1653436"/>
        </p:xfrm>
        <a:graphic>
          <a:graphicData uri="http://schemas.openxmlformats.org/presentationml/2006/ole">
            <p:oleObj spid="_x0000_s163842" name="Visio" r:id="rId5" imgW="6875664" imgH="3582019" progId="Visio.Drawing.11">
              <p:embed/>
            </p:oleObj>
          </a:graphicData>
        </a:graphic>
      </p:graphicFrame>
      <p:sp>
        <p:nvSpPr>
          <p:cNvPr id="15" name="TextBox 10"/>
          <p:cNvSpPr txBox="1"/>
          <p:nvPr/>
        </p:nvSpPr>
        <p:spPr>
          <a:xfrm>
            <a:off x="1846452" y="3550492"/>
            <a:ext cx="584092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相邻边频分量的间隔为     ，分量的大小由            加权决定；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1673928" y="3705774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3968636" y="3645675"/>
          <a:ext cx="316319" cy="316319"/>
        </p:xfrm>
        <a:graphic>
          <a:graphicData uri="http://schemas.openxmlformats.org/presentationml/2006/ole">
            <p:oleObj spid="_x0000_s163843" name="Equation" r:id="rId6" imgW="228600" imgH="228600" progId="Equation.DSMT4">
              <p:embed/>
            </p:oleObj>
          </a:graphicData>
        </a:graphic>
      </p:graphicFrame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5683285" y="3668271"/>
          <a:ext cx="693415" cy="321339"/>
        </p:xfrm>
        <a:graphic>
          <a:graphicData uri="http://schemas.openxmlformats.org/presentationml/2006/ole">
            <p:oleObj spid="_x0000_s163844" name="Equation" r:id="rId7" imgW="520560" imgH="241200" progId="Equation.DSMT4">
              <p:embed/>
            </p:oleObj>
          </a:graphicData>
        </a:graphic>
      </p:graphicFrame>
      <p:sp>
        <p:nvSpPr>
          <p:cNvPr id="18" name="TextBox 10"/>
          <p:cNvSpPr txBox="1"/>
          <p:nvPr/>
        </p:nvSpPr>
        <p:spPr>
          <a:xfrm>
            <a:off x="1846453" y="4007711"/>
            <a:ext cx="436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    的增加，边频分量总体趋势逐渐减小。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1673928" y="4162993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4757" name="Object 5"/>
          <p:cNvGraphicFramePr>
            <a:graphicFrameLocks noChangeAspect="1"/>
          </p:cNvGraphicFramePr>
          <p:nvPr/>
        </p:nvGraphicFramePr>
        <p:xfrm>
          <a:off x="2339495" y="4146737"/>
          <a:ext cx="218208" cy="240029"/>
        </p:xfrm>
        <a:graphic>
          <a:graphicData uri="http://schemas.openxmlformats.org/presentationml/2006/ole">
            <p:oleObj spid="_x0000_s163845" name="Equation" r:id="rId8" imgW="126720" imgH="139680" progId="Equation.DSMT4">
              <p:embed/>
            </p:oleObj>
          </a:graphicData>
        </a:graphic>
      </p:graphicFrame>
      <p:graphicFrame>
        <p:nvGraphicFramePr>
          <p:cNvPr id="74758" name="Object 14"/>
          <p:cNvGraphicFramePr>
            <a:graphicFrameLocks noChangeAspect="1"/>
          </p:cNvGraphicFramePr>
          <p:nvPr/>
        </p:nvGraphicFramePr>
        <p:xfrm>
          <a:off x="5317494" y="874715"/>
          <a:ext cx="3676470" cy="1997158"/>
        </p:xfrm>
        <a:graphic>
          <a:graphicData uri="http://schemas.openxmlformats.org/presentationml/2006/ole">
            <p:oleObj spid="_x0000_s163846" name="Visio" r:id="rId9" imgW="7164629" imgH="3890467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10633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1229014" y="2689978"/>
            <a:ext cx="5214281" cy="2084086"/>
            <a:chOff x="781" y="-932"/>
            <a:chExt cx="4899" cy="2313"/>
          </a:xfrm>
        </p:grpSpPr>
        <p:graphicFrame>
          <p:nvGraphicFramePr>
            <p:cNvPr id="14" name="Object 17"/>
            <p:cNvGraphicFramePr>
              <a:graphicFrameLocks noChangeAspect="1"/>
            </p:cNvGraphicFramePr>
            <p:nvPr/>
          </p:nvGraphicFramePr>
          <p:xfrm>
            <a:off x="781" y="-932"/>
            <a:ext cx="4899" cy="2313"/>
          </p:xfrm>
          <a:graphic>
            <a:graphicData uri="http://schemas.openxmlformats.org/presentationml/2006/ole">
              <p:oleObj spid="_x0000_s73732" name="Visio" r:id="rId4" imgW="6875664" imgH="3582019" progId="Visio.Drawing.11">
                <p:embed/>
              </p:oleObj>
            </a:graphicData>
          </a:graphic>
        </p:graphicFrame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2922" y="236"/>
              <a:ext cx="91" cy="91"/>
            </a:xfrm>
            <a:prstGeom prst="ellipse">
              <a:avLst/>
            </a:prstGeom>
            <a:solidFill>
              <a:srgbClr val="FFFF66"/>
            </a:solidFill>
            <a:ln w="38100" algn="ctr">
              <a:solidFill>
                <a:srgbClr val="CC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2983" y="871039"/>
            <a:ext cx="383857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0"/>
          <p:cNvSpPr txBox="1"/>
          <p:nvPr/>
        </p:nvSpPr>
        <p:spPr>
          <a:xfrm>
            <a:off x="5961248" y="1349400"/>
            <a:ext cx="1736729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：线性调制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5695402" y="4113936"/>
            <a:ext cx="299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为什么将调频称为非线性调制？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3"/>
          <p:cNvSpPr>
            <a:spLocks noChangeAspect="1" noChangeArrowheads="1"/>
          </p:cNvSpPr>
          <p:nvPr/>
        </p:nvSpPr>
        <p:spPr bwMode="auto">
          <a:xfrm>
            <a:off x="5696623" y="4135998"/>
            <a:ext cx="3139036" cy="45720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507030" y="893847"/>
            <a:ext cx="311444" cy="299300"/>
            <a:chOff x="0" y="0"/>
            <a:chExt cx="1219200" cy="586868"/>
          </a:xfrm>
        </p:grpSpPr>
        <p:sp>
          <p:nvSpPr>
            <p:cNvPr id="11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4</a:t>
              </a:r>
              <a:endParaRPr lang="zh-CN" altLang="en-US" sz="1600" dirty="0"/>
            </a:p>
          </p:txBody>
        </p:sp>
      </p:grp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829429" y="778563"/>
            <a:ext cx="142466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  宽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5778" name="Object 17"/>
          <p:cNvGraphicFramePr>
            <a:graphicFrameLocks noChangeAspect="1"/>
          </p:cNvGraphicFramePr>
          <p:nvPr/>
        </p:nvGraphicFramePr>
        <p:xfrm>
          <a:off x="1959452" y="607256"/>
          <a:ext cx="4983607" cy="1576483"/>
        </p:xfrm>
        <a:graphic>
          <a:graphicData uri="http://schemas.openxmlformats.org/presentationml/2006/ole">
            <p:oleObj spid="_x0000_s75778" name="Visio" r:id="rId4" imgW="6875664" imgH="3582019" progId="Visio.Drawing.11">
              <p:embed/>
            </p:oleObj>
          </a:graphicData>
        </a:graphic>
      </p:graphicFrame>
      <p:sp>
        <p:nvSpPr>
          <p:cNvPr id="14" name="TextBox 10"/>
          <p:cNvSpPr txBox="1"/>
          <p:nvPr/>
        </p:nvSpPr>
        <p:spPr>
          <a:xfrm>
            <a:off x="6744485" y="1186471"/>
            <a:ext cx="126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带宽无限大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1292771" y="2213344"/>
          <a:ext cx="1163350" cy="376860"/>
        </p:xfrm>
        <a:graphic>
          <a:graphicData uri="http://schemas.openxmlformats.org/presentationml/2006/ole">
            <p:oleObj spid="_x0000_s75779" name="Equation" r:id="rId5" imgW="901440" imgH="291960" progId="Equation.DSMT4">
              <p:embed/>
            </p:oleObj>
          </a:graphicData>
        </a:graphic>
      </p:graphicFrame>
      <p:sp>
        <p:nvSpPr>
          <p:cNvPr id="16" name="TextBox 10"/>
          <p:cNvSpPr txBox="1"/>
          <p:nvPr/>
        </p:nvSpPr>
        <p:spPr>
          <a:xfrm>
            <a:off x="768980" y="2132765"/>
            <a:ext cx="757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                    的边频分量则调频信号的带宽为有限值，称该带宽为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卡森带宽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684282" y="2881425"/>
          <a:ext cx="2635124" cy="385134"/>
        </p:xfrm>
        <a:graphic>
          <a:graphicData uri="http://schemas.openxmlformats.org/presentationml/2006/ole">
            <p:oleObj spid="_x0000_s75780" name="Equation" r:id="rId6" imgW="1650960" imgH="241200" progId="Equation.DSMT4">
              <p:embed/>
            </p:oleObj>
          </a:graphicData>
        </a:graphic>
      </p:graphicFrame>
      <p:sp>
        <p:nvSpPr>
          <p:cNvPr id="18" name="TextBox 10"/>
          <p:cNvSpPr txBox="1"/>
          <p:nvPr/>
        </p:nvSpPr>
        <p:spPr>
          <a:xfrm>
            <a:off x="3239225" y="2816840"/>
            <a:ext cx="350176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幅度大于未调制载波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的边频分量：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4252899" y="2639712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4252896" y="3330856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6820666" y="2899608"/>
          <a:ext cx="2046914" cy="377586"/>
        </p:xfrm>
        <a:graphic>
          <a:graphicData uri="http://schemas.openxmlformats.org/presentationml/2006/ole">
            <p:oleObj spid="_x0000_s75781" name="Equation" r:id="rId8" imgW="1307880" imgH="241200" progId="Equation.DSMT4">
              <p:embed/>
            </p:oleObj>
          </a:graphicData>
        </a:graphic>
      </p:graphicFrame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6216981" y="3444726"/>
          <a:ext cx="2740025" cy="1042988"/>
        </p:xfrm>
        <a:graphic>
          <a:graphicData uri="http://schemas.openxmlformats.org/presentationml/2006/ole">
            <p:oleObj spid="_x0000_s75783" name="Equation" r:id="rId9" imgW="1968480" imgH="749160" progId="Equation.DSMT4">
              <p:embed/>
            </p:oleObj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2963815" y="3678839"/>
            <a:ext cx="3064845" cy="531642"/>
            <a:chOff x="7127272" y="2681303"/>
            <a:chExt cx="4112228" cy="853819"/>
          </a:xfrm>
        </p:grpSpPr>
        <p:sp>
          <p:nvSpPr>
            <p:cNvPr id="25" name="矩形 24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6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004690" y="3753288"/>
          <a:ext cx="2979171" cy="395834"/>
        </p:xfrm>
        <a:graphic>
          <a:graphicData uri="http://schemas.openxmlformats.org/presentationml/2006/ole">
            <p:oleObj spid="_x0000_s75782" name="Equation" r:id="rId10" imgW="1815840" imgH="241200" progId="Equation.DSMT4">
              <p:embed/>
            </p:oleObj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2935454" y="4405421"/>
            <a:ext cx="3178267" cy="531642"/>
            <a:chOff x="7127272" y="2681303"/>
            <a:chExt cx="4112228" cy="853819"/>
          </a:xfrm>
        </p:grpSpPr>
        <p:sp>
          <p:nvSpPr>
            <p:cNvPr id="28" name="矩形 27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9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30" name="Object 6"/>
          <p:cNvGraphicFramePr>
            <a:graphicFrameLocks noChangeAspect="1"/>
          </p:cNvGraphicFramePr>
          <p:nvPr/>
        </p:nvGraphicFramePr>
        <p:xfrm>
          <a:off x="3000194" y="4489450"/>
          <a:ext cx="3081337" cy="374650"/>
        </p:xfrm>
        <a:graphic>
          <a:graphicData uri="http://schemas.openxmlformats.org/presentationml/2006/ole">
            <p:oleObj spid="_x0000_s75784" name="Equation" r:id="rId11" imgW="1879560" imgH="228600" progId="Equation.DSMT4">
              <p:embed/>
            </p:oleObj>
          </a:graphicData>
        </a:graphic>
      </p:graphicFrame>
      <p:sp>
        <p:nvSpPr>
          <p:cNvPr id="31" name="TextBox 10"/>
          <p:cNvSpPr txBox="1"/>
          <p:nvPr/>
        </p:nvSpPr>
        <p:spPr>
          <a:xfrm>
            <a:off x="893172" y="4390391"/>
            <a:ext cx="1850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该公式如何得到？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3"/>
          <p:cNvSpPr>
            <a:spLocks noChangeAspect="1" noChangeArrowheads="1"/>
          </p:cNvSpPr>
          <p:nvPr/>
        </p:nvSpPr>
        <p:spPr bwMode="auto">
          <a:xfrm>
            <a:off x="894393" y="4412453"/>
            <a:ext cx="1774416" cy="457208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98237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485765" y="851323"/>
            <a:ext cx="311444" cy="299300"/>
            <a:chOff x="0" y="0"/>
            <a:chExt cx="1219200" cy="586868"/>
          </a:xfrm>
        </p:grpSpPr>
        <p:sp>
          <p:nvSpPr>
            <p:cNvPr id="11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5</a:t>
              </a:r>
              <a:endParaRPr lang="zh-CN" altLang="en-US" sz="1600" dirty="0"/>
            </a:p>
          </p:txBody>
        </p:sp>
      </p:grp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808164" y="736039"/>
            <a:ext cx="142466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 率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18"/>
          <p:cNvGrpSpPr/>
          <p:nvPr/>
        </p:nvGrpSpPr>
        <p:grpSpPr>
          <a:xfrm>
            <a:off x="4580027" y="2658119"/>
            <a:ext cx="1034020" cy="680498"/>
            <a:chOff x="7127272" y="2681303"/>
            <a:chExt cx="4112228" cy="853819"/>
          </a:xfrm>
        </p:grpSpPr>
        <p:sp>
          <p:nvSpPr>
            <p:cNvPr id="20" name="矩形 1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79874" name="Object 2"/>
          <p:cNvGraphicFramePr>
            <a:graphicFrameLocks noChangeAspect="1"/>
          </p:cNvGraphicFramePr>
          <p:nvPr/>
        </p:nvGraphicFramePr>
        <p:xfrm>
          <a:off x="1996674" y="1259706"/>
          <a:ext cx="4457268" cy="2077038"/>
        </p:xfrm>
        <a:graphic>
          <a:graphicData uri="http://schemas.openxmlformats.org/presentationml/2006/ole">
            <p:oleObj spid="_x0000_s173058" name="Equation" r:id="rId5" imgW="2997000" imgH="1396800" progId="Equation.DSMT4">
              <p:embed/>
            </p:oleObj>
          </a:graphicData>
        </a:graphic>
      </p:graphicFrame>
      <p:grpSp>
        <p:nvGrpSpPr>
          <p:cNvPr id="22" name="组合 18"/>
          <p:cNvGrpSpPr/>
          <p:nvPr/>
        </p:nvGrpSpPr>
        <p:grpSpPr>
          <a:xfrm>
            <a:off x="1723409" y="3944681"/>
            <a:ext cx="5336610" cy="428840"/>
            <a:chOff x="7127272" y="2681303"/>
            <a:chExt cx="4112228" cy="853819"/>
          </a:xfrm>
        </p:grpSpPr>
        <p:sp>
          <p:nvSpPr>
            <p:cNvPr id="23" name="矩形 2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8" name="TextBox 10"/>
          <p:cNvSpPr txBox="1"/>
          <p:nvPr/>
        </p:nvSpPr>
        <p:spPr>
          <a:xfrm>
            <a:off x="1722328" y="3989976"/>
            <a:ext cx="5231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调频是一个功率重新分配的过程，分配原则受      支配。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4231630" y="3543516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5876125" y="3982236"/>
          <a:ext cx="354567" cy="354567"/>
        </p:xfrm>
        <a:graphic>
          <a:graphicData uri="http://schemas.openxmlformats.org/presentationml/2006/ole">
            <p:oleObj spid="_x0000_s173060" name="Equation" r:id="rId7" imgW="241200" imgH="2412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478555" y="767936"/>
            <a:ext cx="142466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窄带调频：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1707116" y="748727"/>
          <a:ext cx="4842540" cy="569710"/>
        </p:xfrm>
        <a:graphic>
          <a:graphicData uri="http://schemas.openxmlformats.org/presentationml/2006/ole">
            <p:oleObj spid="_x0000_s77826" name="Equation" r:id="rId4" imgW="3454200" imgH="406080" progId="Equation.DSMT4">
              <p:embed/>
            </p:oleObj>
          </a:graphicData>
        </a:graphic>
      </p:graphicFrame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957025" y="1544139"/>
            <a:ext cx="1424664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时域表达式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312423" y="1582916"/>
          <a:ext cx="5417447" cy="1494469"/>
        </p:xfrm>
        <a:graphic>
          <a:graphicData uri="http://schemas.openxmlformats.org/presentationml/2006/ole">
            <p:oleObj spid="_x0000_s77827" name="Equation" r:id="rId5" imgW="4051080" imgH="1117440" progId="Equation.DSMT4">
              <p:embed/>
            </p:oleObj>
          </a:graphicData>
        </a:graphic>
      </p:graphicFrame>
      <p:sp>
        <p:nvSpPr>
          <p:cNvPr id="15" name="矩形 23"/>
          <p:cNvSpPr>
            <a:spLocks noChangeAspect="1" noChangeArrowheads="1"/>
          </p:cNvSpPr>
          <p:nvPr/>
        </p:nvSpPr>
        <p:spPr bwMode="auto">
          <a:xfrm>
            <a:off x="2567180" y="2654783"/>
            <a:ext cx="3939946" cy="42861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971196" y="3142627"/>
            <a:ext cx="1424664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  谱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755835" y="1703232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777101" y="3319448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1238250" y="3605213"/>
          <a:ext cx="7086600" cy="1222375"/>
        </p:xfrm>
        <a:graphic>
          <a:graphicData uri="http://schemas.openxmlformats.org/presentationml/2006/ole">
            <p:oleObj spid="_x0000_s77829" name="Equation" r:id="rId6" imgW="5448240" imgH="9396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87604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350889" y="2942327"/>
          <a:ext cx="4302826" cy="1149856"/>
        </p:xfrm>
        <a:graphic>
          <a:graphicData uri="http://schemas.openxmlformats.org/presentationml/2006/ole">
            <p:oleObj spid="_x0000_s78850" name="Equation" r:id="rId4" imgW="3288960" imgH="876240" progId="Equation.DSMT4">
              <p:embed/>
            </p:oleObj>
          </a:graphicData>
        </a:graphic>
      </p:graphicFrame>
      <p:sp>
        <p:nvSpPr>
          <p:cNvPr id="10" name="矩形 23"/>
          <p:cNvSpPr>
            <a:spLocks noChangeAspect="1" noChangeArrowheads="1"/>
          </p:cNvSpPr>
          <p:nvPr/>
        </p:nvSpPr>
        <p:spPr bwMode="auto">
          <a:xfrm>
            <a:off x="5150887" y="3122567"/>
            <a:ext cx="2057999" cy="42861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6367" y="1051824"/>
            <a:ext cx="5932192" cy="180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7081136" y="1456577"/>
          <a:ext cx="1409930" cy="378787"/>
        </p:xfrm>
        <a:graphic>
          <a:graphicData uri="http://schemas.openxmlformats.org/presentationml/2006/ole">
            <p:oleObj spid="_x0000_s78852" name="Equation" r:id="rId6" imgW="850680" imgH="228600" progId="Equation.DSMT4">
              <p:embed/>
            </p:oleObj>
          </a:graphicData>
        </a:graphic>
      </p:graphicFrame>
      <p:sp>
        <p:nvSpPr>
          <p:cNvPr id="14" name="矩形 23"/>
          <p:cNvSpPr>
            <a:spLocks noChangeAspect="1" noChangeArrowheads="1"/>
          </p:cNvSpPr>
          <p:nvPr/>
        </p:nvSpPr>
        <p:spPr bwMode="auto">
          <a:xfrm>
            <a:off x="6983261" y="1456729"/>
            <a:ext cx="1597214" cy="42861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7251496" y="1894897"/>
            <a:ext cx="112695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窄带调频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156840" y="3082589"/>
            <a:ext cx="185006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两个频谱有区别吗？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3"/>
          <p:cNvSpPr>
            <a:spLocks noChangeAspect="1" noChangeArrowheads="1"/>
          </p:cNvSpPr>
          <p:nvPr/>
        </p:nvSpPr>
        <p:spPr bwMode="auto">
          <a:xfrm>
            <a:off x="5122526" y="3732186"/>
            <a:ext cx="3457952" cy="428615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5128479" y="3692208"/>
            <a:ext cx="3335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这个结论和前面的宽带调频矛盾吗？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560855" y="808058"/>
            <a:ext cx="7626215" cy="861254"/>
            <a:chOff x="7127272" y="2681303"/>
            <a:chExt cx="4112228" cy="853819"/>
          </a:xfrm>
        </p:grpSpPr>
        <p:sp>
          <p:nvSpPr>
            <p:cNvPr id="33" name="矩形 3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680570" y="821081"/>
            <a:ext cx="75490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已知调频信号                                                       ，                              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载频和调频指数？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最大频偏？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调制信号？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调频信号的平均功率？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1992423" y="935666"/>
          <a:ext cx="3348194" cy="300074"/>
        </p:xfrm>
        <a:graphic>
          <a:graphicData uri="http://schemas.openxmlformats.org/presentationml/2006/ole">
            <p:oleObj spid="_x0000_s94209" name="Equation" r:id="rId5" imgW="2692080" imgH="241200" progId="Equation.DSMT4">
              <p:embed/>
            </p:oleObj>
          </a:graphicData>
        </a:graphic>
      </p:graphicFrame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5432204" y="946298"/>
          <a:ext cx="1843476" cy="321340"/>
        </p:xfrm>
        <a:graphic>
          <a:graphicData uri="http://schemas.openxmlformats.org/presentationml/2006/ole">
            <p:oleObj spid="_x0000_s94210" name="Equation" r:id="rId6" imgW="1384200" imgH="241200" progId="Equation.DSMT4">
              <p:embed/>
            </p:oleObj>
          </a:graphicData>
        </a:graphic>
      </p:graphicFrame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2221170" y="1891901"/>
          <a:ext cx="5402373" cy="2975461"/>
        </p:xfrm>
        <a:graphic>
          <a:graphicData uri="http://schemas.openxmlformats.org/presentationml/2006/ole">
            <p:oleObj spid="_x0000_s94211" name="Equation" r:id="rId7" imgW="4127400" imgH="227304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组合 28"/>
          <p:cNvGrpSpPr/>
          <p:nvPr/>
        </p:nvGrpSpPr>
        <p:grpSpPr>
          <a:xfrm>
            <a:off x="393405" y="808058"/>
            <a:ext cx="8527311" cy="882519"/>
            <a:chOff x="7127272" y="2681303"/>
            <a:chExt cx="4112228" cy="853819"/>
          </a:xfrm>
        </p:grpSpPr>
        <p:sp>
          <p:nvSpPr>
            <p:cNvPr id="33" name="矩形 3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425377" y="821081"/>
            <a:ext cx="8474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已知单频调频波的振幅为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10V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，瞬时角频率为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写出该调频波的时域表达式？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计算调频波的调频指数和带宽？</a:t>
            </a:r>
          </a:p>
        </p:txBody>
      </p:sp>
      <p:graphicFrame>
        <p:nvGraphicFramePr>
          <p:cNvPr id="101377" name="Object 1"/>
          <p:cNvGraphicFramePr>
            <a:graphicFrameLocks noChangeAspect="1"/>
          </p:cNvGraphicFramePr>
          <p:nvPr/>
        </p:nvGraphicFramePr>
        <p:xfrm>
          <a:off x="4572433" y="914398"/>
          <a:ext cx="4042372" cy="314990"/>
        </p:xfrm>
        <a:graphic>
          <a:graphicData uri="http://schemas.openxmlformats.org/presentationml/2006/ole">
            <p:oleObj spid="_x0000_s101377" name="Equation" r:id="rId5" imgW="2933640" imgH="228600" progId="Equation.DSMT4">
              <p:embed/>
            </p:oleObj>
          </a:graphicData>
        </a:graphic>
      </p:graphicFrame>
      <p:graphicFrame>
        <p:nvGraphicFramePr>
          <p:cNvPr id="101378" name="Object 2"/>
          <p:cNvGraphicFramePr>
            <a:graphicFrameLocks noChangeAspect="1"/>
          </p:cNvGraphicFramePr>
          <p:nvPr/>
        </p:nvGraphicFramePr>
        <p:xfrm>
          <a:off x="1311794" y="1852809"/>
          <a:ext cx="7119826" cy="2827732"/>
        </p:xfrm>
        <a:graphic>
          <a:graphicData uri="http://schemas.openxmlformats.org/presentationml/2006/ole">
            <p:oleObj spid="_x0000_s101378" name="Equation" r:id="rId6" imgW="5371920" imgH="213336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5794744" y="971111"/>
            <a:ext cx="2402958" cy="1552352"/>
          </a:xfrm>
          <a:prstGeom prst="rect">
            <a:avLst/>
          </a:prstGeom>
        </p:spPr>
      </p:pic>
      <p:pic>
        <p:nvPicPr>
          <p:cNvPr id="31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3292574" y="1077440"/>
            <a:ext cx="2002439" cy="1325521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928593" y="978197"/>
            <a:ext cx="1750809" cy="1552352"/>
          </a:xfrm>
          <a:prstGeom prst="rect">
            <a:avLst/>
          </a:prstGeom>
        </p:spPr>
      </p:pic>
      <p:pic>
        <p:nvPicPr>
          <p:cNvPr id="34" name="图片 33" descr="3.旅客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8887" y="1095248"/>
            <a:ext cx="1424003" cy="1301713"/>
          </a:xfrm>
          <a:prstGeom prst="rect">
            <a:avLst/>
          </a:prstGeom>
        </p:spPr>
      </p:pic>
      <p:pic>
        <p:nvPicPr>
          <p:cNvPr id="35" name="图片 34" descr="4.高铁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80110" y="1170266"/>
            <a:ext cx="1655409" cy="1103606"/>
          </a:xfrm>
          <a:prstGeom prst="rect">
            <a:avLst/>
          </a:prstGeom>
        </p:spPr>
      </p:pic>
      <p:pic>
        <p:nvPicPr>
          <p:cNvPr id="36" name="图片 35" descr="5.满载的动车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7183" y="1073984"/>
            <a:ext cx="1983438" cy="1323494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22457" y="1628977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77442" y="1616150"/>
            <a:ext cx="300441" cy="28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矩形 39"/>
          <p:cNvSpPr/>
          <p:nvPr/>
        </p:nvSpPr>
        <p:spPr>
          <a:xfrm>
            <a:off x="1222752" y="2478866"/>
            <a:ext cx="1201469" cy="45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调制信号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926970" y="2439876"/>
            <a:ext cx="81513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  波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585122" y="2450510"/>
            <a:ext cx="1201469" cy="45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已调信号</a:t>
            </a:r>
            <a:endParaRPr lang="zh-CN" altLang="zh-CN" sz="18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4409" y="3183122"/>
            <a:ext cx="18573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38136" y="3300464"/>
            <a:ext cx="2575847" cy="111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15268" y="3291240"/>
            <a:ext cx="2597112" cy="1127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组合 28"/>
          <p:cNvGrpSpPr/>
          <p:nvPr/>
        </p:nvGrpSpPr>
        <p:grpSpPr>
          <a:xfrm>
            <a:off x="560855" y="808058"/>
            <a:ext cx="7892029" cy="1233393"/>
            <a:chOff x="7127272" y="2681303"/>
            <a:chExt cx="4112228" cy="853819"/>
          </a:xfrm>
        </p:grpSpPr>
        <p:sp>
          <p:nvSpPr>
            <p:cNvPr id="33" name="矩形 3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627405" y="821081"/>
            <a:ext cx="78148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若频率为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10kHz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，振幅为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1V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的正弦调制信号对频率为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100MHz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的载频进行频率调制，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已调信号的最大频偏为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1MHz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计算该调频波的带宽？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如果调制信号的振幅加倍则调频波的带宽为多少？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如果调制信号的频率也加倍则带宽为多少？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9329" name="Object 1"/>
          <p:cNvGraphicFramePr>
            <a:graphicFrameLocks noChangeAspect="1"/>
          </p:cNvGraphicFramePr>
          <p:nvPr/>
        </p:nvGraphicFramePr>
        <p:xfrm>
          <a:off x="610325" y="2246758"/>
          <a:ext cx="7916981" cy="2175799"/>
        </p:xfrm>
        <a:graphic>
          <a:graphicData uri="http://schemas.openxmlformats.org/presentationml/2006/ole">
            <p:oleObj spid="_x0000_s99329" name="Equation" r:id="rId5" imgW="5499000" imgH="151128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446504" y="1228711"/>
            <a:ext cx="89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9"/>
          <p:cNvSpPr txBox="1"/>
          <p:nvPr/>
        </p:nvSpPr>
        <p:spPr>
          <a:xfrm>
            <a:off x="414605" y="859986"/>
            <a:ext cx="1084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 相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393339" y="1321084"/>
            <a:ext cx="593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用调制信号控制载波的相位，使其按照调制信号线性变化的过程。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464500" y="1935787"/>
            <a:ext cx="311444" cy="299300"/>
            <a:chOff x="0" y="0"/>
            <a:chExt cx="1219200" cy="586868"/>
          </a:xfrm>
        </p:grpSpPr>
        <p:sp>
          <p:nvSpPr>
            <p:cNvPr id="17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786899" y="1820503"/>
            <a:ext cx="14246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时域表达式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0915" y="4489743"/>
            <a:ext cx="152056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调相灵敏度：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4466577" y="4569653"/>
          <a:ext cx="1155700" cy="361950"/>
        </p:xfrm>
        <a:graphic>
          <a:graphicData uri="http://schemas.openxmlformats.org/presentationml/2006/ole">
            <p:oleObj spid="_x0000_s80900" name="Equation" r:id="rId5" imgW="812520" imgH="253800" progId="Equation.DSMT4">
              <p:embed/>
            </p:oleObj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2102553" y="3551226"/>
            <a:ext cx="3011708" cy="521007"/>
            <a:chOff x="7127272" y="2681303"/>
            <a:chExt cx="4112228" cy="853819"/>
          </a:xfrm>
        </p:grpSpPr>
        <p:sp>
          <p:nvSpPr>
            <p:cNvPr id="30" name="矩形 2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80907" name="Object 11"/>
          <p:cNvGraphicFramePr>
            <a:graphicFrameLocks noChangeAspect="1"/>
          </p:cNvGraphicFramePr>
          <p:nvPr/>
        </p:nvGraphicFramePr>
        <p:xfrm>
          <a:off x="1833597" y="2340149"/>
          <a:ext cx="5622925" cy="1676400"/>
        </p:xfrm>
        <a:graphic>
          <a:graphicData uri="http://schemas.openxmlformats.org/presentationml/2006/ole">
            <p:oleObj spid="_x0000_s80907" name="Equation" r:id="rId6" imgW="3911400" imgH="1168200" progId="Equation.DSMT4">
              <p:embed/>
            </p:oleObj>
          </a:graphicData>
        </a:graphic>
      </p:graphicFrame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4061516" y="4245276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10"/>
          <p:cNvSpPr txBox="1"/>
          <p:nvPr/>
        </p:nvSpPr>
        <p:spPr>
          <a:xfrm>
            <a:off x="166456" y="734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调相原理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64607" y="2228410"/>
            <a:ext cx="104199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调相指数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0663" name="Object 7"/>
          <p:cNvGraphicFramePr>
            <a:graphicFrameLocks noChangeAspect="1"/>
          </p:cNvGraphicFramePr>
          <p:nvPr/>
        </p:nvGraphicFramePr>
        <p:xfrm>
          <a:off x="5983545" y="2274688"/>
          <a:ext cx="395288" cy="417513"/>
        </p:xfrm>
        <a:graphic>
          <a:graphicData uri="http://schemas.openxmlformats.org/presentationml/2006/ole">
            <p:oleObj spid="_x0000_s175108" name="Equation" r:id="rId4" imgW="228600" imgH="241200" progId="Equation.DSMT4">
              <p:embed/>
            </p:oleObj>
          </a:graphicData>
        </a:graphic>
      </p:graphicFrame>
      <p:grpSp>
        <p:nvGrpSpPr>
          <p:cNvPr id="3" name="组合 28"/>
          <p:cNvGrpSpPr/>
          <p:nvPr/>
        </p:nvGrpSpPr>
        <p:grpSpPr>
          <a:xfrm>
            <a:off x="1241317" y="2222168"/>
            <a:ext cx="3309413" cy="521007"/>
            <a:chOff x="7127272" y="2681303"/>
            <a:chExt cx="4112228" cy="853819"/>
          </a:xfrm>
        </p:grpSpPr>
        <p:sp>
          <p:nvSpPr>
            <p:cNvPr id="30" name="矩形 29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1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5" name="TextBox 10"/>
          <p:cNvSpPr txBox="1"/>
          <p:nvPr/>
        </p:nvSpPr>
        <p:spPr>
          <a:xfrm>
            <a:off x="2916741" y="4471902"/>
            <a:ext cx="298431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为什么调频和调相统称为调角？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3"/>
          <p:cNvSpPr>
            <a:spLocks noChangeAspect="1" noChangeArrowheads="1"/>
          </p:cNvSpPr>
          <p:nvPr/>
        </p:nvSpPr>
        <p:spPr bwMode="auto">
          <a:xfrm>
            <a:off x="2925118" y="4511786"/>
            <a:ext cx="3103526" cy="45362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7691" y="810746"/>
            <a:ext cx="121212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单音调相：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" name="Object 7"/>
          <p:cNvGraphicFramePr>
            <a:graphicFrameLocks noChangeAspect="1"/>
          </p:cNvGraphicFramePr>
          <p:nvPr/>
        </p:nvGraphicFramePr>
        <p:xfrm>
          <a:off x="1631652" y="931351"/>
          <a:ext cx="1627188" cy="322262"/>
        </p:xfrm>
        <a:graphic>
          <a:graphicData uri="http://schemas.openxmlformats.org/presentationml/2006/ole">
            <p:oleObj spid="_x0000_s175112" name="Equation" r:id="rId5" imgW="1155600" imgH="228600" progId="Equation.DSMT4">
              <p:embed/>
            </p:oleObj>
          </a:graphicData>
        </a:graphic>
      </p:graphicFrame>
      <p:graphicFrame>
        <p:nvGraphicFramePr>
          <p:cNvPr id="175113" name="Object 9"/>
          <p:cNvGraphicFramePr>
            <a:graphicFrameLocks noChangeAspect="1"/>
          </p:cNvGraphicFramePr>
          <p:nvPr/>
        </p:nvGraphicFramePr>
        <p:xfrm>
          <a:off x="960329" y="1400249"/>
          <a:ext cx="7034213" cy="1279525"/>
        </p:xfrm>
        <a:graphic>
          <a:graphicData uri="http://schemas.openxmlformats.org/presentationml/2006/ole">
            <p:oleObj spid="_x0000_s175113" name="Equation" r:id="rId6" imgW="4609800" imgH="838080" progId="Equation.DSMT4">
              <p:embed/>
            </p:oleObj>
          </a:graphicData>
        </a:graphic>
      </p:graphicFrame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31357" y="2395209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9" name="Object 5"/>
          <p:cNvGraphicFramePr>
            <a:graphicFrameLocks noChangeAspect="1"/>
          </p:cNvGraphicFramePr>
          <p:nvPr/>
        </p:nvGraphicFramePr>
        <p:xfrm>
          <a:off x="1440375" y="2894888"/>
          <a:ext cx="5780087" cy="806450"/>
        </p:xfrm>
        <a:graphic>
          <a:graphicData uri="http://schemas.openxmlformats.org/presentationml/2006/ole">
            <p:oleObj spid="_x0000_s175114" name="Equation" r:id="rId8" imgW="3746160" imgH="520560" progId="Equation.DSMT4">
              <p:embed/>
            </p:oleObj>
          </a:graphicData>
        </a:graphic>
      </p:graphicFrame>
      <p:sp>
        <p:nvSpPr>
          <p:cNvPr id="40" name="TextBox 10"/>
          <p:cNvSpPr txBox="1"/>
          <p:nvPr/>
        </p:nvSpPr>
        <p:spPr>
          <a:xfrm>
            <a:off x="1268732" y="3812779"/>
            <a:ext cx="145321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最大频偏：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1096208" y="3968061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TextBox 10"/>
          <p:cNvSpPr txBox="1"/>
          <p:nvPr/>
        </p:nvSpPr>
        <p:spPr>
          <a:xfrm>
            <a:off x="4695933" y="3805690"/>
            <a:ext cx="1453215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最大相偏：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4523409" y="3960972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4" name="组合 27"/>
          <p:cNvGrpSpPr/>
          <p:nvPr/>
        </p:nvGrpSpPr>
        <p:grpSpPr>
          <a:xfrm>
            <a:off x="2357772" y="3870331"/>
            <a:ext cx="1884612" cy="446582"/>
            <a:chOff x="7127272" y="2681303"/>
            <a:chExt cx="4112228" cy="853819"/>
          </a:xfrm>
        </p:grpSpPr>
        <p:sp>
          <p:nvSpPr>
            <p:cNvPr id="45" name="矩形 44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46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47" name="Object 2"/>
          <p:cNvGraphicFramePr>
            <a:graphicFrameLocks noChangeAspect="1"/>
          </p:cNvGraphicFramePr>
          <p:nvPr/>
        </p:nvGraphicFramePr>
        <p:xfrm>
          <a:off x="2416985" y="3916420"/>
          <a:ext cx="1738313" cy="373062"/>
        </p:xfrm>
        <a:graphic>
          <a:graphicData uri="http://schemas.openxmlformats.org/presentationml/2006/ole">
            <p:oleObj spid="_x0000_s175115" name="Equation" r:id="rId9" imgW="1130040" imgH="241200" progId="Equation.DSMT4">
              <p:embed/>
            </p:oleObj>
          </a:graphicData>
        </a:graphic>
      </p:graphicFrame>
      <p:grpSp>
        <p:nvGrpSpPr>
          <p:cNvPr id="48" name="组合 30"/>
          <p:cNvGrpSpPr/>
          <p:nvPr/>
        </p:nvGrpSpPr>
        <p:grpSpPr>
          <a:xfrm>
            <a:off x="5834627" y="3849042"/>
            <a:ext cx="1927135" cy="446583"/>
            <a:chOff x="7127272" y="2681303"/>
            <a:chExt cx="4112228" cy="853819"/>
          </a:xfrm>
        </p:grpSpPr>
        <p:sp>
          <p:nvSpPr>
            <p:cNvPr id="49" name="矩形 4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5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51" name="Object 4"/>
          <p:cNvGraphicFramePr>
            <a:graphicFrameLocks noChangeAspect="1"/>
          </p:cNvGraphicFramePr>
          <p:nvPr/>
        </p:nvGraphicFramePr>
        <p:xfrm>
          <a:off x="5895412" y="3898957"/>
          <a:ext cx="1784350" cy="349250"/>
        </p:xfrm>
        <a:graphic>
          <a:graphicData uri="http://schemas.openxmlformats.org/presentationml/2006/ole">
            <p:oleObj spid="_x0000_s175116" name="Equation" r:id="rId10" imgW="1231560" imgH="2412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98237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464504" y="925724"/>
            <a:ext cx="311444" cy="299300"/>
            <a:chOff x="0" y="0"/>
            <a:chExt cx="1219200" cy="586868"/>
          </a:xfrm>
        </p:grpSpPr>
        <p:sp>
          <p:nvSpPr>
            <p:cNvPr id="19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786903" y="810440"/>
            <a:ext cx="142466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  形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4015746" y="968173"/>
            <a:ext cx="311444" cy="299300"/>
            <a:chOff x="0" y="0"/>
            <a:chExt cx="1219200" cy="586868"/>
          </a:xfrm>
        </p:grpSpPr>
        <p:sp>
          <p:nvSpPr>
            <p:cNvPr id="23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 sz="1600" dirty="0"/>
            </a:p>
          </p:txBody>
        </p: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4316879" y="852889"/>
            <a:ext cx="76548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2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978" y="1445675"/>
            <a:ext cx="2508055" cy="35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1930" name="Object 10"/>
          <p:cNvGraphicFramePr>
            <a:graphicFrameLocks noChangeAspect="1"/>
          </p:cNvGraphicFramePr>
          <p:nvPr/>
        </p:nvGraphicFramePr>
        <p:xfrm>
          <a:off x="6091238" y="4033838"/>
          <a:ext cx="160337" cy="250825"/>
        </p:xfrm>
        <a:graphic>
          <a:graphicData uri="http://schemas.openxmlformats.org/presentationml/2006/ole">
            <p:oleObj spid="_x0000_s178181" name="Equation" r:id="rId5" imgW="114120" imgH="177480" progId="Equation.DSMT4">
              <p:embed/>
            </p:oleObj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4654387" y="1573589"/>
            <a:ext cx="3064845" cy="531642"/>
            <a:chOff x="7127272" y="2681303"/>
            <a:chExt cx="4112228" cy="853819"/>
          </a:xfrm>
        </p:grpSpPr>
        <p:sp>
          <p:nvSpPr>
            <p:cNvPr id="39" name="矩形 3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40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41" name="Object 6"/>
          <p:cNvGraphicFramePr>
            <a:graphicFrameLocks noChangeAspect="1"/>
          </p:cNvGraphicFramePr>
          <p:nvPr/>
        </p:nvGraphicFramePr>
        <p:xfrm>
          <a:off x="4695262" y="1648038"/>
          <a:ext cx="2979171" cy="395834"/>
        </p:xfrm>
        <a:graphic>
          <a:graphicData uri="http://schemas.openxmlformats.org/presentationml/2006/ole">
            <p:oleObj spid="_x0000_s178184" name="Equation" r:id="rId6" imgW="1815840" imgH="241200" progId="Equation.DSMT4">
              <p:embed/>
            </p:oleObj>
          </a:graphicData>
        </a:graphic>
      </p:graphicFrame>
      <p:sp>
        <p:nvSpPr>
          <p:cNvPr id="46" name="TextBox 10"/>
          <p:cNvSpPr txBox="1"/>
          <p:nvPr/>
        </p:nvSpPr>
        <p:spPr>
          <a:xfrm>
            <a:off x="5117699" y="2281595"/>
            <a:ext cx="217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调相波的缺点是什么？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23"/>
          <p:cNvSpPr>
            <a:spLocks noChangeAspect="1" noChangeArrowheads="1"/>
          </p:cNvSpPr>
          <p:nvPr/>
        </p:nvSpPr>
        <p:spPr bwMode="auto">
          <a:xfrm>
            <a:off x="5126075" y="2321479"/>
            <a:ext cx="2337998" cy="45362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253279" y="3064098"/>
            <a:ext cx="1109236" cy="1098075"/>
            <a:chOff x="2035197" y="1124394"/>
            <a:chExt cx="1163709" cy="1152000"/>
          </a:xfrm>
        </p:grpSpPr>
        <p:sp>
          <p:nvSpPr>
            <p:cNvPr id="15" name="灰色圆形背景"/>
            <p:cNvSpPr/>
            <p:nvPr/>
          </p:nvSpPr>
          <p:spPr>
            <a:xfrm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121772" y="1191699"/>
              <a:ext cx="1008000" cy="1008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弦形 16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12215" y="1328019"/>
              <a:ext cx="986691" cy="742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 频方 法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964" y="1129415"/>
            <a:ext cx="1855390" cy="1855390"/>
            <a:chOff x="968141" y="2974095"/>
            <a:chExt cx="1152000" cy="1152000"/>
          </a:xfrm>
        </p:grpSpPr>
        <p:sp>
          <p:nvSpPr>
            <p:cNvPr id="20" name="灰色圆形背景"/>
            <p:cNvSpPr/>
            <p:nvPr/>
          </p:nvSpPr>
          <p:spPr>
            <a:xfrm rot="5400000">
              <a:off x="968141" y="2974095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36733" y="3043220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弦形 21"/>
            <p:cNvSpPr/>
            <p:nvPr/>
          </p:nvSpPr>
          <p:spPr>
            <a:xfrm rot="10800000">
              <a:off x="1036733" y="3043221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22423" y="3275501"/>
              <a:ext cx="843435" cy="515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直 接</a:t>
              </a:r>
              <a:endParaRPr lang="en-US" altLang="zh-CN" sz="2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调 频</a:t>
              </a:r>
              <a:endParaRPr lang="zh-CN" altLang="en-US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450794" y="3064098"/>
            <a:ext cx="1425756" cy="1425756"/>
            <a:chOff x="2035197" y="1124394"/>
            <a:chExt cx="1152000" cy="1152000"/>
          </a:xfrm>
        </p:grpSpPr>
        <p:sp>
          <p:nvSpPr>
            <p:cNvPr id="25" name="灰色圆形背景"/>
            <p:cNvSpPr/>
            <p:nvPr/>
          </p:nvSpPr>
          <p:spPr>
            <a:xfrm rot="16200000"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110616" y="1191698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弦形 26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122974" y="1425562"/>
              <a:ext cx="986691" cy="571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间 接</a:t>
              </a:r>
              <a:endPara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 频</a:t>
              </a:r>
              <a:endParaRPr lang="zh-CN" altLang="en-US" sz="20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1724" y="1031350"/>
            <a:ext cx="3421731" cy="54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3548025" y="1743013"/>
          <a:ext cx="2034067" cy="364597"/>
        </p:xfrm>
        <a:graphic>
          <a:graphicData uri="http://schemas.openxmlformats.org/presentationml/2006/ole">
            <p:oleObj spid="_x0000_s82948" name="Equation" r:id="rId6" imgW="1346040" imgH="241200" progId="Equation.DSMT4">
              <p:embed/>
            </p:oleObj>
          </a:graphicData>
        </a:graphic>
      </p:graphicFrame>
      <p:pic>
        <p:nvPicPr>
          <p:cNvPr id="3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3963" y="2864780"/>
            <a:ext cx="3697046" cy="768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2949" name="Object 5"/>
          <p:cNvGraphicFramePr>
            <a:graphicFrameLocks noChangeAspect="1"/>
          </p:cNvGraphicFramePr>
          <p:nvPr/>
        </p:nvGraphicFramePr>
        <p:xfrm>
          <a:off x="4072453" y="1031360"/>
          <a:ext cx="874041" cy="545140"/>
        </p:xfrm>
        <a:graphic>
          <a:graphicData uri="http://schemas.openxmlformats.org/presentationml/2006/ole">
            <p:oleObj spid="_x0000_s82949" name="Visio" r:id="rId8" imgW="763933" imgH="475893" progId="Visio.Drawing.11">
              <p:link updateAutomatic="1"/>
            </p:oleObj>
          </a:graphicData>
        </a:graphic>
      </p:graphicFrame>
      <p:sp>
        <p:nvSpPr>
          <p:cNvPr id="29" name="TextBox 10"/>
          <p:cNvSpPr txBox="1"/>
          <p:nvPr/>
        </p:nvSpPr>
        <p:spPr>
          <a:xfrm>
            <a:off x="166456" y="734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调频电路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2950" name="Object 6"/>
          <p:cNvGraphicFramePr>
            <a:graphicFrameLocks noChangeAspect="1"/>
          </p:cNvGraphicFramePr>
          <p:nvPr/>
        </p:nvGraphicFramePr>
        <p:xfrm>
          <a:off x="4411058" y="3700131"/>
          <a:ext cx="4295082" cy="901525"/>
        </p:xfrm>
        <a:graphic>
          <a:graphicData uri="http://schemas.openxmlformats.org/presentationml/2006/ole">
            <p:oleObj spid="_x0000_s82950" name="Equation" r:id="rId9" imgW="2971800" imgH="62208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411335" y="872567"/>
            <a:ext cx="311444" cy="299300"/>
            <a:chOff x="0" y="0"/>
            <a:chExt cx="1219200" cy="586868"/>
          </a:xfrm>
        </p:grpSpPr>
        <p:sp>
          <p:nvSpPr>
            <p:cNvPr id="1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33734" y="757283"/>
            <a:ext cx="142466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直接调频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3970" name="Object 4"/>
          <p:cNvGraphicFramePr>
            <a:graphicFrameLocks noChangeAspect="1"/>
          </p:cNvGraphicFramePr>
          <p:nvPr/>
        </p:nvGraphicFramePr>
        <p:xfrm>
          <a:off x="618197" y="2160579"/>
          <a:ext cx="3135090" cy="2331338"/>
        </p:xfrm>
        <a:graphic>
          <a:graphicData uri="http://schemas.openxmlformats.org/presentationml/2006/ole">
            <p:oleObj spid="_x0000_s83970" name="Visio" r:id="rId5" imgW="2818993" imgH="2099273" progId="Visio.Drawing.11">
              <p:embed/>
            </p:oleObj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76552" y="326712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3971" name="Object 6"/>
          <p:cNvGraphicFramePr>
            <a:graphicFrameLocks noChangeAspect="1"/>
          </p:cNvGraphicFramePr>
          <p:nvPr/>
        </p:nvGraphicFramePr>
        <p:xfrm>
          <a:off x="4519529" y="2052708"/>
          <a:ext cx="3349625" cy="2533650"/>
        </p:xfrm>
        <a:graphic>
          <a:graphicData uri="http://schemas.openxmlformats.org/presentationml/2006/ole">
            <p:oleObj spid="_x0000_s83971" name="Visio" r:id="rId7" imgW="3010920" imgH="2284988" progId="Visio.Drawing.11">
              <p:embed/>
            </p:oleObj>
          </a:graphicData>
        </a:graphic>
      </p:graphicFrame>
      <p:sp>
        <p:nvSpPr>
          <p:cNvPr id="15" name="TextBox 10"/>
          <p:cNvSpPr txBox="1"/>
          <p:nvPr/>
        </p:nvSpPr>
        <p:spPr>
          <a:xfrm>
            <a:off x="5691862" y="4556973"/>
            <a:ext cx="117677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 反 馈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7"/>
          <p:cNvSpPr txBox="1"/>
          <p:nvPr/>
        </p:nvSpPr>
        <p:spPr>
          <a:xfrm>
            <a:off x="848075" y="1458078"/>
            <a:ext cx="4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认识振荡器：产生周期振荡信号的电路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没有输入信号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638982" y="1522452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3" name="Picture 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07403" y="712383"/>
            <a:ext cx="2317889" cy="1265274"/>
          </a:xfrm>
          <a:prstGeom prst="rect">
            <a:avLst/>
          </a:prstGeom>
        </p:spPr>
      </p:pic>
      <p:pic>
        <p:nvPicPr>
          <p:cNvPr id="18" name="图片 5" descr="4.1.1 正弦波波形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51943" y="765540"/>
            <a:ext cx="1903228" cy="115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4994" name="Object 6"/>
          <p:cNvGraphicFramePr>
            <a:graphicFrameLocks noChangeAspect="1"/>
          </p:cNvGraphicFramePr>
          <p:nvPr/>
        </p:nvGraphicFramePr>
        <p:xfrm>
          <a:off x="594601" y="988911"/>
          <a:ext cx="3552013" cy="1836038"/>
        </p:xfrm>
        <a:graphic>
          <a:graphicData uri="http://schemas.openxmlformats.org/presentationml/2006/ole">
            <p:oleObj spid="_x0000_s84994" name="Visio" r:id="rId4" imgW="3380739" imgH="1742691" progId="Visio.Drawing.11">
              <p:embed/>
            </p:oleObj>
          </a:graphicData>
        </a:graphic>
      </p:graphicFrame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5816040" y="2671150"/>
            <a:ext cx="12333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振荡器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4997" name="Object 5"/>
          <p:cNvGraphicFramePr>
            <a:graphicFrameLocks noChangeAspect="1"/>
          </p:cNvGraphicFramePr>
          <p:nvPr/>
        </p:nvGraphicFramePr>
        <p:xfrm>
          <a:off x="7048939" y="3750292"/>
          <a:ext cx="1095596" cy="653513"/>
        </p:xfrm>
        <a:graphic>
          <a:graphicData uri="http://schemas.openxmlformats.org/presentationml/2006/ole">
            <p:oleObj spid="_x0000_s84997" name="Equation" r:id="rId5" imgW="723600" imgH="431640" progId="Equation.DSMT4">
              <p:embed/>
            </p:oleObj>
          </a:graphicData>
        </a:graphic>
      </p:graphicFrame>
      <p:pic>
        <p:nvPicPr>
          <p:cNvPr id="21" name="图片 20" descr="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2610" y="1127063"/>
            <a:ext cx="3930300" cy="1458764"/>
          </a:xfrm>
          <a:prstGeom prst="rect">
            <a:avLst/>
          </a:prstGeom>
        </p:spPr>
      </p:pic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4061" y="3629922"/>
            <a:ext cx="1057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6273187" y="321397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TextBox 27"/>
          <p:cNvSpPr txBox="1"/>
          <p:nvPr/>
        </p:nvSpPr>
        <p:spPr>
          <a:xfrm>
            <a:off x="741745" y="851997"/>
            <a:ext cx="233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认识变容二极管</a:t>
            </a:r>
            <a:endParaRPr lang="zh-CN" altLang="en-US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32652" y="916371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4030" y="1419590"/>
            <a:ext cx="3120655" cy="1321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184973" y="2864433"/>
            <a:ext cx="2545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二极管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结具有电容效应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6254" y="1212109"/>
            <a:ext cx="2170243" cy="187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7264266" y="1626787"/>
          <a:ext cx="1428099" cy="971107"/>
        </p:xfrm>
        <a:graphic>
          <a:graphicData uri="http://schemas.openxmlformats.org/presentationml/2006/ole">
            <p:oleObj spid="_x0000_s86018" name="Equation" r:id="rId7" imgW="952200" imgH="647640" progId="Equation.DSMT4">
              <p:embed/>
            </p:oleObj>
          </a:graphicData>
        </a:graphic>
      </p:graphicFrame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16796" y="2055015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5" descr="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2496" y="3535235"/>
            <a:ext cx="2108126" cy="1565744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5773281" y="3203263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3611892" y="3931722"/>
          <a:ext cx="1249363" cy="654050"/>
        </p:xfrm>
        <a:graphic>
          <a:graphicData uri="http://schemas.openxmlformats.org/presentationml/2006/ole">
            <p:oleObj spid="_x0000_s86019" name="Equation" r:id="rId10" imgW="825480" imgH="431640" progId="Equation.DSMT4">
              <p:embed/>
            </p:oleObj>
          </a:graphicData>
        </a:graphic>
      </p:graphicFrame>
      <p:sp>
        <p:nvSpPr>
          <p:cNvPr id="19" name="矩形 18"/>
          <p:cNvSpPr/>
          <p:nvPr/>
        </p:nvSpPr>
        <p:spPr>
          <a:xfrm>
            <a:off x="7174644" y="3963135"/>
            <a:ext cx="20544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压控振荡器：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VCO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658" y="1073891"/>
            <a:ext cx="3421731" cy="54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2941959" y="1785554"/>
          <a:ext cx="2034067" cy="364597"/>
        </p:xfrm>
        <a:graphic>
          <a:graphicData uri="http://schemas.openxmlformats.org/presentationml/2006/ole">
            <p:oleObj spid="_x0000_s87042" name="Equation" r:id="rId6" imgW="1346040" imgH="241200" progId="Equation.DSMT4">
              <p:embed/>
            </p:oleObj>
          </a:graphicData>
        </a:graphic>
      </p:graphicFrame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5954245" y="1044365"/>
            <a:ext cx="121209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直接调频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3763710" y="2373940"/>
            <a:ext cx="323606" cy="1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6393724" y="3206342"/>
            <a:ext cx="1424664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稳定载波频率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455749" y="1062105"/>
          <a:ext cx="892950" cy="556934"/>
        </p:xfrm>
        <a:graphic>
          <a:graphicData uri="http://schemas.openxmlformats.org/presentationml/2006/ole">
            <p:oleObj spid="_x0000_s87043" name="Visio" r:id="rId8" imgW="763933" imgH="475893" progId="Visio.Drawing.11">
              <p:link updateAutomatic="1"/>
            </p:oleObj>
          </a:graphicData>
        </a:graphic>
      </p:graphicFrame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45297" y="2576104"/>
            <a:ext cx="43815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453867" y="851301"/>
            <a:ext cx="311444" cy="299300"/>
            <a:chOff x="0" y="0"/>
            <a:chExt cx="1219200" cy="586868"/>
          </a:xfrm>
        </p:grpSpPr>
        <p:sp>
          <p:nvSpPr>
            <p:cNvPr id="1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76266" y="736017"/>
            <a:ext cx="120139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间接调频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6280" y="2065048"/>
            <a:ext cx="4836706" cy="203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1811134" y="4237703"/>
            <a:ext cx="14246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阿姆斯特朗法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5255105" y="928818"/>
          <a:ext cx="3790950" cy="2063750"/>
        </p:xfrm>
        <a:graphic>
          <a:graphicData uri="http://schemas.openxmlformats.org/presentationml/2006/ole">
            <p:oleObj spid="_x0000_s88067" name="Equation" r:id="rId6" imgW="3009600" imgH="1638000" progId="Equation.DSMT4">
              <p:embed/>
            </p:oleObj>
          </a:graphicData>
        </a:graphic>
      </p:graphicFrame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5215714" y="3232303"/>
          <a:ext cx="3074331" cy="1119372"/>
        </p:xfrm>
        <a:graphic>
          <a:graphicData uri="http://schemas.openxmlformats.org/presentationml/2006/ole">
            <p:oleObj spid="_x0000_s88068" name="Equation" r:id="rId7" imgW="2476440" imgH="901440" progId="Equation.DSMT4">
              <p:embed/>
            </p:oleObj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223672" y="1520454"/>
          <a:ext cx="3533305" cy="397688"/>
        </p:xfrm>
        <a:graphic>
          <a:graphicData uri="http://schemas.openxmlformats.org/presentationml/2006/ole">
            <p:oleObj spid="_x0000_s88069" name="Equation" r:id="rId8" imgW="2933640" imgH="330120" progId="Equation.DSMT4">
              <p:embed/>
            </p:oleObj>
          </a:graphicData>
        </a:graphic>
      </p:graphicFrame>
      <p:sp>
        <p:nvSpPr>
          <p:cNvPr id="18" name="TextBox 10"/>
          <p:cNvSpPr txBox="1"/>
          <p:nvPr/>
        </p:nvSpPr>
        <p:spPr>
          <a:xfrm>
            <a:off x="5968318" y="4461271"/>
            <a:ext cx="158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存在什么问题？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3"/>
          <p:cNvSpPr>
            <a:spLocks noChangeAspect="1" noChangeArrowheads="1"/>
          </p:cNvSpPr>
          <p:nvPr/>
        </p:nvSpPr>
        <p:spPr bwMode="auto">
          <a:xfrm>
            <a:off x="5976694" y="4501155"/>
            <a:ext cx="1742557" cy="453624"/>
          </a:xfrm>
          <a:prstGeom prst="rect">
            <a:avLst/>
          </a:prstGeom>
          <a:noFill/>
          <a:ln w="9525">
            <a:solidFill>
              <a:srgbClr val="0883C8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75953" y="746150"/>
            <a:ext cx="3391692" cy="3880652"/>
            <a:chOff x="863806" y="915566"/>
            <a:chExt cx="3539828" cy="3539828"/>
          </a:xfrm>
        </p:grpSpPr>
        <p:sp>
          <p:nvSpPr>
            <p:cNvPr id="27" name="空心弧 26"/>
            <p:cNvSpPr/>
            <p:nvPr/>
          </p:nvSpPr>
          <p:spPr>
            <a:xfrm rot="5400000">
              <a:off x="863806" y="915566"/>
              <a:ext cx="3539828" cy="3539828"/>
            </a:xfrm>
            <a:prstGeom prst="blockArc">
              <a:avLst>
                <a:gd name="adj1" fmla="val 11825985"/>
                <a:gd name="adj2" fmla="val 20497888"/>
                <a:gd name="adj3" fmla="val 2183"/>
              </a:avLst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041867" y="4236240"/>
              <a:ext cx="216024" cy="216024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7464336">
              <a:off x="3041867" y="922365"/>
              <a:ext cx="216024" cy="216024"/>
            </a:xfrm>
            <a:prstGeom prst="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198115" y="1985090"/>
            <a:ext cx="3160155" cy="540000"/>
            <a:chOff x="4397698" y="2408684"/>
            <a:chExt cx="3810488" cy="540000"/>
          </a:xfrm>
          <a:solidFill>
            <a:srgbClr val="0070C0"/>
          </a:solidFill>
        </p:grpSpPr>
        <p:sp>
          <p:nvSpPr>
            <p:cNvPr id="31" name="矩形 45"/>
            <p:cNvSpPr/>
            <p:nvPr/>
          </p:nvSpPr>
          <p:spPr>
            <a:xfrm>
              <a:off x="4397698" y="2408684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634079" y="2408684"/>
              <a:ext cx="3574107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636168" y="1987744"/>
            <a:ext cx="540000" cy="540000"/>
            <a:chOff x="3887706" y="2411338"/>
            <a:chExt cx="540000" cy="540000"/>
          </a:xfrm>
        </p:grpSpPr>
        <p:sp>
          <p:nvSpPr>
            <p:cNvPr id="34" name="椭圆 33"/>
            <p:cNvSpPr/>
            <p:nvPr/>
          </p:nvSpPr>
          <p:spPr>
            <a:xfrm>
              <a:off x="3887706" y="2411338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3995231" y="2447851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5F5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effectLst/>
                </a:rPr>
                <a:t>2</a:t>
              </a:r>
              <a:endParaRPr lang="zh-CN" altLang="en-US" dirty="0">
                <a:effectLst/>
              </a:endParaRPr>
            </a:p>
          </p:txBody>
        </p:sp>
      </p:grpSp>
      <p:sp>
        <p:nvSpPr>
          <p:cNvPr id="36" name="TextBox 8"/>
          <p:cNvSpPr txBox="1"/>
          <p:nvPr/>
        </p:nvSpPr>
        <p:spPr>
          <a:xfrm>
            <a:off x="3382787" y="2070423"/>
            <a:ext cx="340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幅度调制系统的抗噪声性能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2973769" y="1069104"/>
            <a:ext cx="3022994" cy="540000"/>
            <a:chOff x="4109666" y="1472580"/>
            <a:chExt cx="3810488" cy="540000"/>
          </a:xfrm>
          <a:solidFill>
            <a:srgbClr val="0070C0"/>
          </a:solidFill>
        </p:grpSpPr>
        <p:sp>
          <p:nvSpPr>
            <p:cNvPr id="38" name="矩形 45"/>
            <p:cNvSpPr/>
            <p:nvPr/>
          </p:nvSpPr>
          <p:spPr>
            <a:xfrm>
              <a:off x="4109666" y="1472580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4346047" y="1472580"/>
              <a:ext cx="3574107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343294" y="1071758"/>
            <a:ext cx="540000" cy="540000"/>
            <a:chOff x="3599674" y="1475234"/>
            <a:chExt cx="540000" cy="540000"/>
          </a:xfrm>
        </p:grpSpPr>
        <p:sp>
          <p:nvSpPr>
            <p:cNvPr id="41" name="椭圆 40"/>
            <p:cNvSpPr/>
            <p:nvPr/>
          </p:nvSpPr>
          <p:spPr>
            <a:xfrm>
              <a:off x="3599674" y="1475234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14"/>
            <p:cNvSpPr txBox="1"/>
            <p:nvPr/>
          </p:nvSpPr>
          <p:spPr>
            <a:xfrm>
              <a:off x="3741273" y="1511747"/>
              <a:ext cx="256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5F5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mtClean="0">
                  <a:effectLst/>
                </a:rPr>
                <a:t>1</a:t>
              </a:r>
              <a:endParaRPr lang="zh-CN" altLang="en-US" dirty="0">
                <a:effectLst/>
              </a:endParaRPr>
            </a:p>
          </p:txBody>
        </p:sp>
      </p:grpSp>
      <p:sp>
        <p:nvSpPr>
          <p:cNvPr id="43" name="TextBox 15"/>
          <p:cNvSpPr txBox="1"/>
          <p:nvPr/>
        </p:nvSpPr>
        <p:spPr>
          <a:xfrm>
            <a:off x="3131477" y="1183012"/>
            <a:ext cx="340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幅度调制</a:t>
            </a:r>
            <a:r>
              <a:rPr lang="en-US" altLang="zh-CN" dirty="0" smtClean="0"/>
              <a:t>/</a:t>
            </a:r>
            <a:r>
              <a:rPr lang="zh-CN" altLang="en-US" dirty="0" smtClean="0"/>
              <a:t>解调原理及其电路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2855578" y="3739664"/>
            <a:ext cx="3247509" cy="540000"/>
            <a:chOff x="4109666" y="3344788"/>
            <a:chExt cx="3810488" cy="540000"/>
          </a:xfrm>
        </p:grpSpPr>
        <p:sp>
          <p:nvSpPr>
            <p:cNvPr id="45" name="矩形 45"/>
            <p:cNvSpPr/>
            <p:nvPr/>
          </p:nvSpPr>
          <p:spPr>
            <a:xfrm>
              <a:off x="4109666" y="3344788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346047" y="3344788"/>
              <a:ext cx="3574107" cy="540000"/>
            </a:xfrm>
            <a:prstGeom prst="roundRect">
              <a:avLst>
                <a:gd name="adj" fmla="val 50000"/>
              </a:avLst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79993" y="3742318"/>
            <a:ext cx="540000" cy="540000"/>
            <a:chOff x="3552049" y="3347442"/>
            <a:chExt cx="540000" cy="540000"/>
          </a:xfrm>
        </p:grpSpPr>
        <p:sp>
          <p:nvSpPr>
            <p:cNvPr id="48" name="椭圆 47"/>
            <p:cNvSpPr/>
            <p:nvPr/>
          </p:nvSpPr>
          <p:spPr>
            <a:xfrm>
              <a:off x="3552049" y="3347442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21"/>
            <p:cNvSpPr txBox="1"/>
            <p:nvPr/>
          </p:nvSpPr>
          <p:spPr>
            <a:xfrm>
              <a:off x="3669501" y="338395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smtClean="0">
                  <a:solidFill>
                    <a:srgbClr val="5F5F5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solidFill>
                  <a:srgbClr val="5F5F5F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弦形 50"/>
          <p:cNvSpPr/>
          <p:nvPr/>
        </p:nvSpPr>
        <p:spPr>
          <a:xfrm>
            <a:off x="-1231438" y="1287408"/>
            <a:ext cx="2879182" cy="2879182"/>
          </a:xfrm>
          <a:prstGeom prst="chord">
            <a:avLst>
              <a:gd name="adj1" fmla="val 15702407"/>
              <a:gd name="adj2" fmla="val 59246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198115" y="2900326"/>
            <a:ext cx="3192052" cy="540000"/>
            <a:chOff x="4397698" y="2408684"/>
            <a:chExt cx="3810488" cy="540000"/>
          </a:xfrm>
          <a:solidFill>
            <a:srgbClr val="0070C0"/>
          </a:solidFill>
        </p:grpSpPr>
        <p:sp>
          <p:nvSpPr>
            <p:cNvPr id="53" name="矩形 45"/>
            <p:cNvSpPr/>
            <p:nvPr/>
          </p:nvSpPr>
          <p:spPr>
            <a:xfrm>
              <a:off x="4397698" y="2408684"/>
              <a:ext cx="669639" cy="540000"/>
            </a:xfrm>
            <a:custGeom>
              <a:avLst/>
              <a:gdLst/>
              <a:ahLst/>
              <a:cxnLst/>
              <a:rect l="l" t="t" r="r" b="b"/>
              <a:pathLst>
                <a:path w="669639" h="540000">
                  <a:moveTo>
                    <a:pt x="0" y="0"/>
                  </a:moveTo>
                  <a:lnTo>
                    <a:pt x="669639" y="0"/>
                  </a:lnTo>
                  <a:lnTo>
                    <a:pt x="669639" y="540000"/>
                  </a:lnTo>
                  <a:lnTo>
                    <a:pt x="0" y="540000"/>
                  </a:lnTo>
                  <a:cubicBezTo>
                    <a:pt x="86768" y="481595"/>
                    <a:pt x="143825" y="382461"/>
                    <a:pt x="143825" y="270000"/>
                  </a:cubicBezTo>
                  <a:cubicBezTo>
                    <a:pt x="143825" y="157539"/>
                    <a:pt x="86768" y="5840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4634079" y="2408684"/>
              <a:ext cx="3574107" cy="54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636168" y="2902980"/>
            <a:ext cx="540000" cy="540000"/>
            <a:chOff x="3887706" y="2411338"/>
            <a:chExt cx="540000" cy="540000"/>
          </a:xfrm>
        </p:grpSpPr>
        <p:sp>
          <p:nvSpPr>
            <p:cNvPr id="56" name="椭圆 55"/>
            <p:cNvSpPr/>
            <p:nvPr/>
          </p:nvSpPr>
          <p:spPr>
            <a:xfrm>
              <a:off x="3887706" y="2411338"/>
              <a:ext cx="540000" cy="540000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41"/>
            <p:cNvSpPr txBox="1"/>
            <p:nvPr/>
          </p:nvSpPr>
          <p:spPr>
            <a:xfrm>
              <a:off x="3995231" y="2447851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rgbClr val="5F5F5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mtClean="0">
                  <a:effectLst/>
                </a:rPr>
                <a:t>3</a:t>
              </a:r>
              <a:endParaRPr lang="zh-CN" altLang="en-US" dirty="0">
                <a:effectLst/>
              </a:endParaRPr>
            </a:p>
          </p:txBody>
        </p:sp>
      </p:grpSp>
      <p:sp>
        <p:nvSpPr>
          <p:cNvPr id="58" name="TextBox 42"/>
          <p:cNvSpPr txBox="1"/>
          <p:nvPr/>
        </p:nvSpPr>
        <p:spPr>
          <a:xfrm>
            <a:off x="3382787" y="2985659"/>
            <a:ext cx="340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角度调制</a:t>
            </a:r>
            <a:r>
              <a:rPr lang="en-US" altLang="zh-CN" dirty="0" smtClean="0"/>
              <a:t>/</a:t>
            </a:r>
            <a:r>
              <a:rPr lang="zh-CN" altLang="en-US" dirty="0" smtClean="0"/>
              <a:t>解调原理及其电路</a:t>
            </a:r>
            <a:endParaRPr lang="zh-CN" altLang="en-US" dirty="0"/>
          </a:p>
        </p:txBody>
      </p:sp>
      <p:sp>
        <p:nvSpPr>
          <p:cNvPr id="59" name="TextBox 8"/>
          <p:cNvSpPr txBox="1"/>
          <p:nvPr/>
        </p:nvSpPr>
        <p:spPr>
          <a:xfrm>
            <a:off x="3046069" y="3860305"/>
            <a:ext cx="340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角度调制系统的抗噪声性能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305102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896962" y="2780909"/>
          <a:ext cx="7343258" cy="1545595"/>
        </p:xfrm>
        <a:graphic>
          <a:graphicData uri="http://schemas.openxmlformats.org/presentationml/2006/ole">
            <p:oleObj spid="_x0000_s89091" name="Equation" r:id="rId5" imgW="5130720" imgH="1079280" progId="Equation.DSMT4">
              <p:embed/>
            </p:oleObj>
          </a:graphicData>
        </a:graphic>
      </p:graphicFrame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9518" y="1038347"/>
            <a:ext cx="67437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解调原理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944922" y="3000300"/>
            <a:ext cx="1109236" cy="1098075"/>
            <a:chOff x="2035197" y="1124394"/>
            <a:chExt cx="1163709" cy="1152000"/>
          </a:xfrm>
        </p:grpSpPr>
        <p:sp>
          <p:nvSpPr>
            <p:cNvPr id="10" name="灰色圆形背景"/>
            <p:cNvSpPr/>
            <p:nvPr/>
          </p:nvSpPr>
          <p:spPr>
            <a:xfrm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121772" y="1191699"/>
              <a:ext cx="1008000" cy="1008000"/>
            </a:xfrm>
            <a:prstGeom prst="ellipse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弦形 11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12215" y="1328019"/>
              <a:ext cx="986691" cy="742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 调方 法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87607" y="1065617"/>
            <a:ext cx="1855390" cy="1855390"/>
            <a:chOff x="968141" y="2974095"/>
            <a:chExt cx="1152000" cy="1152000"/>
          </a:xfrm>
        </p:grpSpPr>
        <p:sp>
          <p:nvSpPr>
            <p:cNvPr id="16" name="灰色圆形背景"/>
            <p:cNvSpPr/>
            <p:nvPr/>
          </p:nvSpPr>
          <p:spPr>
            <a:xfrm rot="5400000">
              <a:off x="968141" y="2974095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036733" y="3043220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弦形 17"/>
            <p:cNvSpPr/>
            <p:nvPr/>
          </p:nvSpPr>
          <p:spPr>
            <a:xfrm rot="10800000">
              <a:off x="1036733" y="3043221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22423" y="3275501"/>
              <a:ext cx="843435" cy="515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非相干解   调</a:t>
              </a:r>
              <a:endParaRPr lang="en-US" altLang="zh-CN" sz="2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42437" y="3000300"/>
            <a:ext cx="1425756" cy="1425756"/>
            <a:chOff x="2035197" y="1124394"/>
            <a:chExt cx="1152000" cy="1152000"/>
          </a:xfrm>
        </p:grpSpPr>
        <p:sp>
          <p:nvSpPr>
            <p:cNvPr id="21" name="灰色圆形背景"/>
            <p:cNvSpPr/>
            <p:nvPr/>
          </p:nvSpPr>
          <p:spPr>
            <a:xfrm rot="16200000">
              <a:off x="2035197" y="1124394"/>
              <a:ext cx="1152000" cy="1152000"/>
            </a:xfrm>
            <a:prstGeom prst="teardrop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110616" y="1191698"/>
              <a:ext cx="1008000" cy="10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弦形 22"/>
            <p:cNvSpPr/>
            <p:nvPr/>
          </p:nvSpPr>
          <p:spPr>
            <a:xfrm rot="10800000">
              <a:off x="2110616" y="1191698"/>
              <a:ext cx="1008000" cy="1008000"/>
            </a:xfrm>
            <a:prstGeom prst="chord">
              <a:avLst>
                <a:gd name="adj1" fmla="val 13080676"/>
                <a:gd name="adj2" fmla="val 19325947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122974" y="1425562"/>
              <a:ext cx="986691" cy="571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相  干</a:t>
              </a:r>
              <a:endParaRPr lang="en-US" altLang="zh-CN" sz="2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解  调</a:t>
              </a:r>
              <a:endPara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2055764" y="4439687"/>
            <a:ext cx="18570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只适用于窄带调频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2154993" y="1359790"/>
            <a:ext cx="21192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鉴频器：频率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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电压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9925" y="669843"/>
            <a:ext cx="4743699" cy="2532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4403655" y="3312103"/>
          <a:ext cx="4634024" cy="1511096"/>
        </p:xfrm>
        <a:graphic>
          <a:graphicData uri="http://schemas.openxmlformats.org/presentationml/2006/ole">
            <p:oleObj spid="_x0000_s90116" name="Equation" r:id="rId5" imgW="3504960" imgH="1143000" progId="Equation.DSMT4">
              <p:embed/>
            </p:oleObj>
          </a:graphicData>
        </a:graphic>
      </p:graphicFrame>
      <p:graphicFrame>
        <p:nvGraphicFramePr>
          <p:cNvPr id="90117" name="Object 5"/>
          <p:cNvGraphicFramePr>
            <a:graphicFrameLocks noChangeAspect="1"/>
          </p:cNvGraphicFramePr>
          <p:nvPr/>
        </p:nvGraphicFramePr>
        <p:xfrm>
          <a:off x="6357457" y="1850065"/>
          <a:ext cx="1498737" cy="223617"/>
        </p:xfrm>
        <a:graphic>
          <a:graphicData uri="http://schemas.openxmlformats.org/presentationml/2006/ole">
            <p:oleObj spid="_x0000_s90117" name="Equation" r:id="rId6" imgW="1193760" imgH="177480" progId="Equation.DSMT4">
              <p:embed/>
            </p:oleObj>
          </a:graphicData>
        </a:graphic>
      </p:graphicFrame>
      <p:grpSp>
        <p:nvGrpSpPr>
          <p:cNvPr id="32" name="Group 52"/>
          <p:cNvGrpSpPr>
            <a:grpSpLocks/>
          </p:cNvGrpSpPr>
          <p:nvPr/>
        </p:nvGrpSpPr>
        <p:grpSpPr bwMode="auto">
          <a:xfrm>
            <a:off x="2282631" y="840674"/>
            <a:ext cx="311444" cy="299300"/>
            <a:chOff x="0" y="0"/>
            <a:chExt cx="1219200" cy="586868"/>
          </a:xfrm>
        </p:grpSpPr>
        <p:sp>
          <p:nvSpPr>
            <p:cNvPr id="33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2594395" y="725389"/>
            <a:ext cx="14246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非相干解调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411335" y="840671"/>
            <a:ext cx="311444" cy="299300"/>
            <a:chOff x="0" y="0"/>
            <a:chExt cx="1219200" cy="586868"/>
          </a:xfrm>
        </p:grpSpPr>
        <p:sp>
          <p:nvSpPr>
            <p:cNvPr id="10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2</a:t>
              </a:r>
              <a:endParaRPr lang="zh-CN" altLang="en-US" sz="1600" dirty="0"/>
            </a:p>
          </p:txBody>
        </p:sp>
      </p:grp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723099" y="725386"/>
            <a:ext cx="1424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相干解调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5128" y="1272982"/>
            <a:ext cx="6503470" cy="124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549921" y="2804380"/>
          <a:ext cx="8243200" cy="1714447"/>
        </p:xfrm>
        <a:graphic>
          <a:graphicData uri="http://schemas.openxmlformats.org/presentationml/2006/ole">
            <p:oleObj spid="_x0000_s92164" name="Equation" r:id="rId5" imgW="6045120" imgH="125712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组合 28"/>
          <p:cNvGrpSpPr/>
          <p:nvPr/>
        </p:nvGrpSpPr>
        <p:grpSpPr>
          <a:xfrm>
            <a:off x="603387" y="829324"/>
            <a:ext cx="7902661" cy="1244026"/>
            <a:chOff x="7127272" y="2681303"/>
            <a:chExt cx="4112228" cy="853819"/>
          </a:xfrm>
        </p:grpSpPr>
        <p:sp>
          <p:nvSpPr>
            <p:cNvPr id="33" name="矩形 32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4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680569" y="903774"/>
            <a:ext cx="779357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当压控振荡器的输入直流为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0V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时输出是幅度为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2V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、频率为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100kHz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的正弦波，当输入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2V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的直流时输出是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108kHz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的正弦波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(1)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写出输入是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时输出信号的表达式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?(2)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计算最大频偏？</a:t>
            </a:r>
            <a:r>
              <a:rPr lang="en-US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zh-CN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计算调频指数？</a:t>
            </a:r>
            <a:endParaRPr lang="zh-CN" altLang="en-US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3906" name="Object 2"/>
          <p:cNvGraphicFramePr>
            <a:graphicFrameLocks noChangeAspect="1"/>
          </p:cNvGraphicFramePr>
          <p:nvPr/>
        </p:nvGraphicFramePr>
        <p:xfrm>
          <a:off x="5776874" y="1292889"/>
          <a:ext cx="1974259" cy="274680"/>
        </p:xfrm>
        <a:graphic>
          <a:graphicData uri="http://schemas.openxmlformats.org/presentationml/2006/ole">
            <p:oleObj spid="_x0000_s123906" name="Equation" r:id="rId4" imgW="1460160" imgH="203040" progId="Equation.DSMT4">
              <p:embed/>
            </p:oleObj>
          </a:graphicData>
        </a:graphic>
      </p:graphicFrame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>
          <a:off x="949325" y="2166938"/>
          <a:ext cx="7434263" cy="2944812"/>
        </p:xfrm>
        <a:graphic>
          <a:graphicData uri="http://schemas.openxmlformats.org/presentationml/2006/ole">
            <p:oleObj spid="_x0000_s123907" name="Equation" r:id="rId5" imgW="5930640" imgH="234936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059131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508869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6910" y="2567018"/>
            <a:ext cx="950516" cy="1092548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10400" y="1626902"/>
            <a:ext cx="950516" cy="1092548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7794" y="681222"/>
            <a:ext cx="950516" cy="1092548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1"/>
          <p:cNvGrpSpPr/>
          <p:nvPr/>
        </p:nvGrpSpPr>
        <p:grpSpPr>
          <a:xfrm>
            <a:off x="5666704" y="2567018"/>
            <a:ext cx="950518" cy="1092548"/>
            <a:chOff x="3379345" y="2854036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任意多边形 12"/>
            <p:cNvSpPr/>
            <p:nvPr/>
          </p:nvSpPr>
          <p:spPr>
            <a:xfrm>
              <a:off x="3379345" y="2854036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3"/>
            <p:cNvSpPr>
              <a:spLocks noEditPoints="1"/>
            </p:cNvSpPr>
            <p:nvPr/>
          </p:nvSpPr>
          <p:spPr bwMode="auto">
            <a:xfrm>
              <a:off x="3584333" y="3122649"/>
              <a:ext cx="432042" cy="430614"/>
            </a:xfrm>
            <a:custGeom>
              <a:avLst/>
              <a:gdLst>
                <a:gd name="T0" fmla="*/ 54 w 128"/>
                <a:gd name="T1" fmla="*/ 52 h 128"/>
                <a:gd name="T2" fmla="*/ 60 w 128"/>
                <a:gd name="T3" fmla="*/ 46 h 128"/>
                <a:gd name="T4" fmla="*/ 54 w 128"/>
                <a:gd name="T5" fmla="*/ 40 h 128"/>
                <a:gd name="T6" fmla="*/ 48 w 128"/>
                <a:gd name="T7" fmla="*/ 46 h 128"/>
                <a:gd name="T8" fmla="*/ 54 w 128"/>
                <a:gd name="T9" fmla="*/ 52 h 128"/>
                <a:gd name="T10" fmla="*/ 78 w 128"/>
                <a:gd name="T11" fmla="*/ 52 h 128"/>
                <a:gd name="T12" fmla="*/ 84 w 128"/>
                <a:gd name="T13" fmla="*/ 46 h 128"/>
                <a:gd name="T14" fmla="*/ 78 w 128"/>
                <a:gd name="T15" fmla="*/ 40 h 128"/>
                <a:gd name="T16" fmla="*/ 72 w 128"/>
                <a:gd name="T17" fmla="*/ 46 h 128"/>
                <a:gd name="T18" fmla="*/ 78 w 128"/>
                <a:gd name="T19" fmla="*/ 52 h 128"/>
                <a:gd name="T20" fmla="*/ 42 w 128"/>
                <a:gd name="T21" fmla="*/ 90 h 128"/>
                <a:gd name="T22" fmla="*/ 52 w 128"/>
                <a:gd name="T23" fmla="*/ 91 h 128"/>
                <a:gd name="T24" fmla="*/ 104 w 128"/>
                <a:gd name="T25" fmla="*/ 45 h 128"/>
                <a:gd name="T26" fmla="*/ 52 w 128"/>
                <a:gd name="T27" fmla="*/ 0 h 128"/>
                <a:gd name="T28" fmla="*/ 0 w 128"/>
                <a:gd name="T29" fmla="*/ 45 h 128"/>
                <a:gd name="T30" fmla="*/ 20 w 128"/>
                <a:gd name="T31" fmla="*/ 81 h 128"/>
                <a:gd name="T32" fmla="*/ 20 w 128"/>
                <a:gd name="T33" fmla="*/ 104 h 128"/>
                <a:gd name="T34" fmla="*/ 42 w 128"/>
                <a:gd name="T35" fmla="*/ 90 h 128"/>
                <a:gd name="T36" fmla="*/ 8 w 128"/>
                <a:gd name="T37" fmla="*/ 46 h 128"/>
                <a:gd name="T38" fmla="*/ 52 w 128"/>
                <a:gd name="T39" fmla="*/ 8 h 128"/>
                <a:gd name="T40" fmla="*/ 96 w 128"/>
                <a:gd name="T41" fmla="*/ 46 h 128"/>
                <a:gd name="T42" fmla="*/ 52 w 128"/>
                <a:gd name="T43" fmla="*/ 84 h 128"/>
                <a:gd name="T44" fmla="*/ 42 w 128"/>
                <a:gd name="T45" fmla="*/ 83 h 128"/>
                <a:gd name="T46" fmla="*/ 34 w 128"/>
                <a:gd name="T47" fmla="*/ 88 h 128"/>
                <a:gd name="T48" fmla="*/ 34 w 128"/>
                <a:gd name="T49" fmla="*/ 88 h 128"/>
                <a:gd name="T50" fmla="*/ 28 w 128"/>
                <a:gd name="T51" fmla="*/ 92 h 128"/>
                <a:gd name="T52" fmla="*/ 28 w 128"/>
                <a:gd name="T53" fmla="*/ 86 h 128"/>
                <a:gd name="T54" fmla="*/ 28 w 128"/>
                <a:gd name="T55" fmla="*/ 78 h 128"/>
                <a:gd name="T56" fmla="*/ 8 w 128"/>
                <a:gd name="T57" fmla="*/ 46 h 128"/>
                <a:gd name="T58" fmla="*/ 36 w 128"/>
                <a:gd name="T59" fmla="*/ 46 h 128"/>
                <a:gd name="T60" fmla="*/ 30 w 128"/>
                <a:gd name="T61" fmla="*/ 40 h 128"/>
                <a:gd name="T62" fmla="*/ 24 w 128"/>
                <a:gd name="T63" fmla="*/ 46 h 128"/>
                <a:gd name="T64" fmla="*/ 30 w 128"/>
                <a:gd name="T65" fmla="*/ 52 h 128"/>
                <a:gd name="T66" fmla="*/ 36 w 128"/>
                <a:gd name="T67" fmla="*/ 46 h 128"/>
                <a:gd name="T68" fmla="*/ 112 w 128"/>
                <a:gd name="T69" fmla="*/ 37 h 128"/>
                <a:gd name="T70" fmla="*/ 112 w 128"/>
                <a:gd name="T71" fmla="*/ 40 h 128"/>
                <a:gd name="T72" fmla="*/ 111 w 128"/>
                <a:gd name="T73" fmla="*/ 47 h 128"/>
                <a:gd name="T74" fmla="*/ 120 w 128"/>
                <a:gd name="T75" fmla="*/ 70 h 128"/>
                <a:gd name="T76" fmla="*/ 100 w 128"/>
                <a:gd name="T77" fmla="*/ 102 h 128"/>
                <a:gd name="T78" fmla="*/ 100 w 128"/>
                <a:gd name="T79" fmla="*/ 110 h 128"/>
                <a:gd name="T80" fmla="*/ 100 w 128"/>
                <a:gd name="T81" fmla="*/ 116 h 128"/>
                <a:gd name="T82" fmla="*/ 94 w 128"/>
                <a:gd name="T83" fmla="*/ 112 h 128"/>
                <a:gd name="T84" fmla="*/ 94 w 128"/>
                <a:gd name="T85" fmla="*/ 112 h 128"/>
                <a:gd name="T86" fmla="*/ 86 w 128"/>
                <a:gd name="T87" fmla="*/ 107 h 128"/>
                <a:gd name="T88" fmla="*/ 76 w 128"/>
                <a:gd name="T89" fmla="*/ 108 h 128"/>
                <a:gd name="T90" fmla="*/ 49 w 128"/>
                <a:gd name="T91" fmla="*/ 100 h 128"/>
                <a:gd name="T92" fmla="*/ 42 w 128"/>
                <a:gd name="T93" fmla="*/ 100 h 128"/>
                <a:gd name="T94" fmla="*/ 37 w 128"/>
                <a:gd name="T95" fmla="*/ 100 h 128"/>
                <a:gd name="T96" fmla="*/ 76 w 128"/>
                <a:gd name="T97" fmla="*/ 115 h 128"/>
                <a:gd name="T98" fmla="*/ 86 w 128"/>
                <a:gd name="T99" fmla="*/ 114 h 128"/>
                <a:gd name="T100" fmla="*/ 108 w 128"/>
                <a:gd name="T101" fmla="*/ 128 h 128"/>
                <a:gd name="T102" fmla="*/ 108 w 128"/>
                <a:gd name="T103" fmla="*/ 105 h 128"/>
                <a:gd name="T104" fmla="*/ 128 w 128"/>
                <a:gd name="T105" fmla="*/ 69 h 128"/>
                <a:gd name="T106" fmla="*/ 112 w 128"/>
                <a:gd name="T10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128">
                  <a:moveTo>
                    <a:pt x="54" y="52"/>
                  </a:moveTo>
                  <a:cubicBezTo>
                    <a:pt x="57" y="52"/>
                    <a:pt x="60" y="49"/>
                    <a:pt x="60" y="46"/>
                  </a:cubicBezTo>
                  <a:cubicBezTo>
                    <a:pt x="60" y="43"/>
                    <a:pt x="57" y="40"/>
                    <a:pt x="54" y="40"/>
                  </a:cubicBezTo>
                  <a:cubicBezTo>
                    <a:pt x="51" y="40"/>
                    <a:pt x="48" y="43"/>
                    <a:pt x="48" y="46"/>
                  </a:cubicBezTo>
                  <a:cubicBezTo>
                    <a:pt x="48" y="49"/>
                    <a:pt x="51" y="52"/>
                    <a:pt x="54" y="52"/>
                  </a:cubicBezTo>
                  <a:close/>
                  <a:moveTo>
                    <a:pt x="78" y="52"/>
                  </a:moveTo>
                  <a:cubicBezTo>
                    <a:pt x="81" y="52"/>
                    <a:pt x="84" y="49"/>
                    <a:pt x="84" y="46"/>
                  </a:cubicBezTo>
                  <a:cubicBezTo>
                    <a:pt x="84" y="43"/>
                    <a:pt x="81" y="40"/>
                    <a:pt x="78" y="40"/>
                  </a:cubicBezTo>
                  <a:cubicBezTo>
                    <a:pt x="75" y="40"/>
                    <a:pt x="72" y="43"/>
                    <a:pt x="72" y="46"/>
                  </a:cubicBezTo>
                  <a:cubicBezTo>
                    <a:pt x="72" y="49"/>
                    <a:pt x="75" y="52"/>
                    <a:pt x="78" y="52"/>
                  </a:cubicBezTo>
                  <a:close/>
                  <a:moveTo>
                    <a:pt x="42" y="90"/>
                  </a:moveTo>
                  <a:cubicBezTo>
                    <a:pt x="46" y="91"/>
                    <a:pt x="49" y="91"/>
                    <a:pt x="52" y="91"/>
                  </a:cubicBezTo>
                  <a:cubicBezTo>
                    <a:pt x="81" y="91"/>
                    <a:pt x="104" y="71"/>
                    <a:pt x="104" y="45"/>
                  </a:cubicBezTo>
                  <a:cubicBezTo>
                    <a:pt x="104" y="20"/>
                    <a:pt x="81" y="0"/>
                    <a:pt x="52" y="0"/>
                  </a:cubicBezTo>
                  <a:cubicBezTo>
                    <a:pt x="23" y="0"/>
                    <a:pt x="0" y="20"/>
                    <a:pt x="0" y="45"/>
                  </a:cubicBezTo>
                  <a:cubicBezTo>
                    <a:pt x="0" y="60"/>
                    <a:pt x="8" y="73"/>
                    <a:pt x="20" y="81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42" y="90"/>
                  </a:lnTo>
                  <a:close/>
                  <a:moveTo>
                    <a:pt x="8" y="46"/>
                  </a:moveTo>
                  <a:cubicBezTo>
                    <a:pt x="8" y="25"/>
                    <a:pt x="28" y="8"/>
                    <a:pt x="52" y="8"/>
                  </a:cubicBezTo>
                  <a:cubicBezTo>
                    <a:pt x="76" y="8"/>
                    <a:pt x="96" y="25"/>
                    <a:pt x="96" y="46"/>
                  </a:cubicBezTo>
                  <a:cubicBezTo>
                    <a:pt x="96" y="67"/>
                    <a:pt x="76" y="84"/>
                    <a:pt x="52" y="84"/>
                  </a:cubicBezTo>
                  <a:cubicBezTo>
                    <a:pt x="48" y="84"/>
                    <a:pt x="45" y="84"/>
                    <a:pt x="42" y="83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16" y="71"/>
                    <a:pt x="8" y="59"/>
                    <a:pt x="8" y="46"/>
                  </a:cubicBezTo>
                  <a:close/>
                  <a:moveTo>
                    <a:pt x="36" y="46"/>
                  </a:moveTo>
                  <a:cubicBezTo>
                    <a:pt x="36" y="43"/>
                    <a:pt x="33" y="40"/>
                    <a:pt x="30" y="40"/>
                  </a:cubicBezTo>
                  <a:cubicBezTo>
                    <a:pt x="27" y="40"/>
                    <a:pt x="24" y="43"/>
                    <a:pt x="24" y="46"/>
                  </a:cubicBezTo>
                  <a:cubicBezTo>
                    <a:pt x="24" y="49"/>
                    <a:pt x="27" y="52"/>
                    <a:pt x="30" y="52"/>
                  </a:cubicBezTo>
                  <a:cubicBezTo>
                    <a:pt x="33" y="52"/>
                    <a:pt x="36" y="49"/>
                    <a:pt x="36" y="46"/>
                  </a:cubicBezTo>
                  <a:close/>
                  <a:moveTo>
                    <a:pt x="112" y="37"/>
                  </a:moveTo>
                  <a:cubicBezTo>
                    <a:pt x="112" y="38"/>
                    <a:pt x="112" y="39"/>
                    <a:pt x="112" y="40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7" y="54"/>
                    <a:pt x="120" y="62"/>
                    <a:pt x="120" y="70"/>
                  </a:cubicBezTo>
                  <a:cubicBezTo>
                    <a:pt x="120" y="83"/>
                    <a:pt x="112" y="95"/>
                    <a:pt x="100" y="102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3" y="108"/>
                    <a:pt x="80" y="108"/>
                    <a:pt x="76" y="108"/>
                  </a:cubicBezTo>
                  <a:cubicBezTo>
                    <a:pt x="66" y="108"/>
                    <a:pt x="56" y="105"/>
                    <a:pt x="49" y="100"/>
                  </a:cubicBezTo>
                  <a:cubicBezTo>
                    <a:pt x="46" y="100"/>
                    <a:pt x="44" y="100"/>
                    <a:pt x="42" y="100"/>
                  </a:cubicBezTo>
                  <a:cubicBezTo>
                    <a:pt x="40" y="100"/>
                    <a:pt x="39" y="100"/>
                    <a:pt x="37" y="100"/>
                  </a:cubicBezTo>
                  <a:cubicBezTo>
                    <a:pt x="47" y="109"/>
                    <a:pt x="61" y="115"/>
                    <a:pt x="76" y="115"/>
                  </a:cubicBezTo>
                  <a:cubicBezTo>
                    <a:pt x="79" y="115"/>
                    <a:pt x="82" y="115"/>
                    <a:pt x="86" y="114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20" y="97"/>
                    <a:pt x="128" y="84"/>
                    <a:pt x="128" y="69"/>
                  </a:cubicBezTo>
                  <a:cubicBezTo>
                    <a:pt x="128" y="57"/>
                    <a:pt x="122" y="45"/>
                    <a:pt x="112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14"/>
          <p:cNvGrpSpPr/>
          <p:nvPr/>
        </p:nvGrpSpPr>
        <p:grpSpPr>
          <a:xfrm>
            <a:off x="7274214" y="1626902"/>
            <a:ext cx="950518" cy="1092548"/>
            <a:chOff x="4741677" y="2032536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任意多边形 15"/>
            <p:cNvSpPr/>
            <p:nvPr/>
          </p:nvSpPr>
          <p:spPr>
            <a:xfrm>
              <a:off x="4741677" y="2032536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1"/>
            <p:cNvSpPr>
              <a:spLocks noEditPoints="1"/>
            </p:cNvSpPr>
            <p:nvPr/>
          </p:nvSpPr>
          <p:spPr bwMode="auto">
            <a:xfrm>
              <a:off x="4961285" y="2329545"/>
              <a:ext cx="402804" cy="402802"/>
            </a:xfrm>
            <a:custGeom>
              <a:avLst/>
              <a:gdLst>
                <a:gd name="T0" fmla="*/ 112 w 128"/>
                <a:gd name="T1" fmla="*/ 0 h 128"/>
                <a:gd name="T2" fmla="*/ 68 w 128"/>
                <a:gd name="T3" fmla="*/ 12 h 128"/>
                <a:gd name="T4" fmla="*/ 60 w 128"/>
                <a:gd name="T5" fmla="*/ 12 h 128"/>
                <a:gd name="T6" fmla="*/ 16 w 128"/>
                <a:gd name="T7" fmla="*/ 0 h 128"/>
                <a:gd name="T8" fmla="*/ 0 w 128"/>
                <a:gd name="T9" fmla="*/ 16 h 128"/>
                <a:gd name="T10" fmla="*/ 0 w 128"/>
                <a:gd name="T11" fmla="*/ 100 h 128"/>
                <a:gd name="T12" fmla="*/ 16 w 128"/>
                <a:gd name="T13" fmla="*/ 116 h 128"/>
                <a:gd name="T14" fmla="*/ 60 w 128"/>
                <a:gd name="T15" fmla="*/ 128 h 128"/>
                <a:gd name="T16" fmla="*/ 68 w 128"/>
                <a:gd name="T17" fmla="*/ 128 h 128"/>
                <a:gd name="T18" fmla="*/ 112 w 128"/>
                <a:gd name="T19" fmla="*/ 116 h 128"/>
                <a:gd name="T20" fmla="*/ 128 w 128"/>
                <a:gd name="T21" fmla="*/ 100 h 128"/>
                <a:gd name="T22" fmla="*/ 128 w 128"/>
                <a:gd name="T23" fmla="*/ 16 h 128"/>
                <a:gd name="T24" fmla="*/ 112 w 128"/>
                <a:gd name="T25" fmla="*/ 0 h 128"/>
                <a:gd name="T26" fmla="*/ 60 w 128"/>
                <a:gd name="T27" fmla="*/ 120 h 128"/>
                <a:gd name="T28" fmla="*/ 16 w 128"/>
                <a:gd name="T29" fmla="*/ 108 h 128"/>
                <a:gd name="T30" fmla="*/ 8 w 128"/>
                <a:gd name="T31" fmla="*/ 100 h 128"/>
                <a:gd name="T32" fmla="*/ 8 w 128"/>
                <a:gd name="T33" fmla="*/ 16 h 128"/>
                <a:gd name="T34" fmla="*/ 16 w 128"/>
                <a:gd name="T35" fmla="*/ 8 h 128"/>
                <a:gd name="T36" fmla="*/ 60 w 128"/>
                <a:gd name="T37" fmla="*/ 20 h 128"/>
                <a:gd name="T38" fmla="*/ 60 w 128"/>
                <a:gd name="T39" fmla="*/ 120 h 128"/>
                <a:gd name="T40" fmla="*/ 120 w 128"/>
                <a:gd name="T41" fmla="*/ 100 h 128"/>
                <a:gd name="T42" fmla="*/ 112 w 128"/>
                <a:gd name="T43" fmla="*/ 108 h 128"/>
                <a:gd name="T44" fmla="*/ 68 w 128"/>
                <a:gd name="T45" fmla="*/ 120 h 128"/>
                <a:gd name="T46" fmla="*/ 68 w 128"/>
                <a:gd name="T47" fmla="*/ 20 h 128"/>
                <a:gd name="T48" fmla="*/ 112 w 128"/>
                <a:gd name="T49" fmla="*/ 8 h 128"/>
                <a:gd name="T50" fmla="*/ 120 w 128"/>
                <a:gd name="T51" fmla="*/ 16 h 128"/>
                <a:gd name="T52" fmla="*/ 120 w 128"/>
                <a:gd name="T53" fmla="*/ 10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2" y="0"/>
                  </a:moveTo>
                  <a:cubicBezTo>
                    <a:pt x="112" y="0"/>
                    <a:pt x="89" y="6"/>
                    <a:pt x="68" y="12"/>
                  </a:cubicBezTo>
                  <a:cubicBezTo>
                    <a:pt x="65" y="12"/>
                    <a:pt x="63" y="12"/>
                    <a:pt x="60" y="12"/>
                  </a:cubicBezTo>
                  <a:cubicBezTo>
                    <a:pt x="40" y="7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9"/>
                    <a:pt x="8" y="113"/>
                    <a:pt x="16" y="116"/>
                  </a:cubicBezTo>
                  <a:cubicBezTo>
                    <a:pt x="16" y="116"/>
                    <a:pt x="38" y="122"/>
                    <a:pt x="60" y="128"/>
                  </a:cubicBezTo>
                  <a:cubicBezTo>
                    <a:pt x="63" y="128"/>
                    <a:pt x="65" y="128"/>
                    <a:pt x="68" y="128"/>
                  </a:cubicBezTo>
                  <a:cubicBezTo>
                    <a:pt x="90" y="122"/>
                    <a:pt x="112" y="116"/>
                    <a:pt x="112" y="116"/>
                  </a:cubicBezTo>
                  <a:cubicBezTo>
                    <a:pt x="120" y="114"/>
                    <a:pt x="128" y="109"/>
                    <a:pt x="128" y="100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60" y="120"/>
                  </a:moveTo>
                  <a:cubicBezTo>
                    <a:pt x="38" y="114"/>
                    <a:pt x="16" y="108"/>
                    <a:pt x="16" y="108"/>
                  </a:cubicBezTo>
                  <a:cubicBezTo>
                    <a:pt x="11" y="107"/>
                    <a:pt x="8" y="104"/>
                    <a:pt x="8" y="10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120"/>
                  </a:lnTo>
                  <a:close/>
                  <a:moveTo>
                    <a:pt x="120" y="100"/>
                  </a:moveTo>
                  <a:cubicBezTo>
                    <a:pt x="120" y="104"/>
                    <a:pt x="116" y="107"/>
                    <a:pt x="112" y="108"/>
                  </a:cubicBezTo>
                  <a:cubicBezTo>
                    <a:pt x="112" y="108"/>
                    <a:pt x="90" y="114"/>
                    <a:pt x="68" y="1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7"/>
          <p:cNvGrpSpPr/>
          <p:nvPr/>
        </p:nvGrpSpPr>
        <p:grpSpPr>
          <a:xfrm>
            <a:off x="5666704" y="696462"/>
            <a:ext cx="950518" cy="1092548"/>
            <a:chOff x="3379345" y="1211033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任意多边形 18"/>
            <p:cNvSpPr/>
            <p:nvPr/>
          </p:nvSpPr>
          <p:spPr>
            <a:xfrm>
              <a:off x="3379345" y="1211033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>
              <a:spLocks noEditPoints="1"/>
            </p:cNvSpPr>
            <p:nvPr/>
          </p:nvSpPr>
          <p:spPr bwMode="auto">
            <a:xfrm>
              <a:off x="3586156" y="1491631"/>
              <a:ext cx="428398" cy="426982"/>
            </a:xfrm>
            <a:custGeom>
              <a:avLst/>
              <a:gdLst>
                <a:gd name="T0" fmla="*/ 96 w 128"/>
                <a:gd name="T1" fmla="*/ 56 h 128"/>
                <a:gd name="T2" fmla="*/ 32 w 128"/>
                <a:gd name="T3" fmla="*/ 56 h 128"/>
                <a:gd name="T4" fmla="*/ 28 w 128"/>
                <a:gd name="T5" fmla="*/ 60 h 128"/>
                <a:gd name="T6" fmla="*/ 32 w 128"/>
                <a:gd name="T7" fmla="*/ 64 h 128"/>
                <a:gd name="T8" fmla="*/ 96 w 128"/>
                <a:gd name="T9" fmla="*/ 64 h 128"/>
                <a:gd name="T10" fmla="*/ 100 w 128"/>
                <a:gd name="T11" fmla="*/ 60 h 128"/>
                <a:gd name="T12" fmla="*/ 96 w 128"/>
                <a:gd name="T13" fmla="*/ 56 h 128"/>
                <a:gd name="T14" fmla="*/ 96 w 128"/>
                <a:gd name="T15" fmla="*/ 80 h 128"/>
                <a:gd name="T16" fmla="*/ 32 w 128"/>
                <a:gd name="T17" fmla="*/ 80 h 128"/>
                <a:gd name="T18" fmla="*/ 28 w 128"/>
                <a:gd name="T19" fmla="*/ 84 h 128"/>
                <a:gd name="T20" fmla="*/ 32 w 128"/>
                <a:gd name="T21" fmla="*/ 88 h 128"/>
                <a:gd name="T22" fmla="*/ 96 w 128"/>
                <a:gd name="T23" fmla="*/ 88 h 128"/>
                <a:gd name="T24" fmla="*/ 100 w 128"/>
                <a:gd name="T25" fmla="*/ 84 h 128"/>
                <a:gd name="T26" fmla="*/ 96 w 128"/>
                <a:gd name="T27" fmla="*/ 80 h 128"/>
                <a:gd name="T28" fmla="*/ 96 w 128"/>
                <a:gd name="T29" fmla="*/ 32 h 128"/>
                <a:gd name="T30" fmla="*/ 32 w 128"/>
                <a:gd name="T31" fmla="*/ 32 h 128"/>
                <a:gd name="T32" fmla="*/ 28 w 128"/>
                <a:gd name="T33" fmla="*/ 36 h 128"/>
                <a:gd name="T34" fmla="*/ 32 w 128"/>
                <a:gd name="T35" fmla="*/ 40 h 128"/>
                <a:gd name="T36" fmla="*/ 96 w 128"/>
                <a:gd name="T37" fmla="*/ 40 h 128"/>
                <a:gd name="T38" fmla="*/ 100 w 128"/>
                <a:gd name="T39" fmla="*/ 36 h 128"/>
                <a:gd name="T40" fmla="*/ 96 w 128"/>
                <a:gd name="T41" fmla="*/ 32 h 128"/>
                <a:gd name="T42" fmla="*/ 112 w 128"/>
                <a:gd name="T43" fmla="*/ 0 h 128"/>
                <a:gd name="T44" fmla="*/ 16 w 128"/>
                <a:gd name="T45" fmla="*/ 0 h 128"/>
                <a:gd name="T46" fmla="*/ 0 w 128"/>
                <a:gd name="T47" fmla="*/ 17 h 128"/>
                <a:gd name="T48" fmla="*/ 0 w 128"/>
                <a:gd name="T49" fmla="*/ 112 h 128"/>
                <a:gd name="T50" fmla="*/ 16 w 128"/>
                <a:gd name="T51" fmla="*/ 128 h 128"/>
                <a:gd name="T52" fmla="*/ 111 w 128"/>
                <a:gd name="T53" fmla="*/ 128 h 128"/>
                <a:gd name="T54" fmla="*/ 128 w 128"/>
                <a:gd name="T55" fmla="*/ 112 h 128"/>
                <a:gd name="T56" fmla="*/ 128 w 128"/>
                <a:gd name="T57" fmla="*/ 16 h 128"/>
                <a:gd name="T58" fmla="*/ 112 w 128"/>
                <a:gd name="T59" fmla="*/ 0 h 128"/>
                <a:gd name="T60" fmla="*/ 120 w 128"/>
                <a:gd name="T61" fmla="*/ 112 h 128"/>
                <a:gd name="T62" fmla="*/ 111 w 128"/>
                <a:gd name="T63" fmla="*/ 120 h 128"/>
                <a:gd name="T64" fmla="*/ 16 w 128"/>
                <a:gd name="T65" fmla="*/ 120 h 128"/>
                <a:gd name="T66" fmla="*/ 8 w 128"/>
                <a:gd name="T67" fmla="*/ 112 h 128"/>
                <a:gd name="T68" fmla="*/ 8 w 128"/>
                <a:gd name="T69" fmla="*/ 17 h 128"/>
                <a:gd name="T70" fmla="*/ 16 w 128"/>
                <a:gd name="T71" fmla="*/ 8 h 128"/>
                <a:gd name="T72" fmla="*/ 112 w 128"/>
                <a:gd name="T73" fmla="*/ 8 h 128"/>
                <a:gd name="T74" fmla="*/ 120 w 128"/>
                <a:gd name="T75" fmla="*/ 16 h 128"/>
                <a:gd name="T76" fmla="*/ 120 w 128"/>
                <a:gd name="T7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8">
                  <a:moveTo>
                    <a:pt x="96" y="56"/>
                  </a:move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8"/>
                    <a:pt x="28" y="60"/>
                  </a:cubicBezTo>
                  <a:cubicBezTo>
                    <a:pt x="28" y="62"/>
                    <a:pt x="30" y="64"/>
                    <a:pt x="32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8" y="64"/>
                    <a:pt x="100" y="62"/>
                    <a:pt x="100" y="60"/>
                  </a:cubicBezTo>
                  <a:cubicBezTo>
                    <a:pt x="100" y="58"/>
                    <a:pt x="98" y="56"/>
                    <a:pt x="96" y="56"/>
                  </a:cubicBezTo>
                  <a:close/>
                  <a:moveTo>
                    <a:pt x="96" y="80"/>
                  </a:moveTo>
                  <a:cubicBezTo>
                    <a:pt x="32" y="80"/>
                    <a:pt x="32" y="80"/>
                    <a:pt x="32" y="80"/>
                  </a:cubicBezTo>
                  <a:cubicBezTo>
                    <a:pt x="30" y="80"/>
                    <a:pt x="28" y="82"/>
                    <a:pt x="28" y="84"/>
                  </a:cubicBezTo>
                  <a:cubicBezTo>
                    <a:pt x="28" y="86"/>
                    <a:pt x="30" y="88"/>
                    <a:pt x="32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8" y="88"/>
                    <a:pt x="100" y="86"/>
                    <a:pt x="100" y="84"/>
                  </a:cubicBezTo>
                  <a:cubicBezTo>
                    <a:pt x="100" y="82"/>
                    <a:pt x="98" y="80"/>
                    <a:pt x="96" y="80"/>
                  </a:cubicBezTo>
                  <a:close/>
                  <a:moveTo>
                    <a:pt x="9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0" y="32"/>
                    <a:pt x="28" y="34"/>
                    <a:pt x="28" y="36"/>
                  </a:cubicBezTo>
                  <a:cubicBezTo>
                    <a:pt x="28" y="38"/>
                    <a:pt x="30" y="40"/>
                    <a:pt x="32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40"/>
                    <a:pt x="100" y="38"/>
                    <a:pt x="100" y="36"/>
                  </a:cubicBezTo>
                  <a:cubicBezTo>
                    <a:pt x="100" y="34"/>
                    <a:pt x="98" y="32"/>
                    <a:pt x="96" y="32"/>
                  </a:cubicBezTo>
                  <a:close/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1" y="128"/>
                    <a:pt x="111" y="128"/>
                    <a:pt x="111" y="128"/>
                  </a:cubicBezTo>
                  <a:cubicBezTo>
                    <a:pt x="120" y="128"/>
                    <a:pt x="128" y="121"/>
                    <a:pt x="128" y="112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1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20"/>
          <p:cNvGrpSpPr/>
          <p:nvPr/>
        </p:nvGrpSpPr>
        <p:grpSpPr>
          <a:xfrm>
            <a:off x="7782490" y="3238865"/>
            <a:ext cx="950518" cy="1092548"/>
            <a:chOff x="3379345" y="2854036"/>
            <a:chExt cx="842021" cy="967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任意多边形 21"/>
            <p:cNvSpPr/>
            <p:nvPr/>
          </p:nvSpPr>
          <p:spPr>
            <a:xfrm>
              <a:off x="3379345" y="2854036"/>
              <a:ext cx="842021" cy="967839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93"/>
            <p:cNvSpPr>
              <a:spLocks noEditPoints="1"/>
            </p:cNvSpPr>
            <p:nvPr/>
          </p:nvSpPr>
          <p:spPr bwMode="auto">
            <a:xfrm>
              <a:off x="3584333" y="3122649"/>
              <a:ext cx="432042" cy="430614"/>
            </a:xfrm>
            <a:custGeom>
              <a:avLst/>
              <a:gdLst>
                <a:gd name="T0" fmla="*/ 54 w 128"/>
                <a:gd name="T1" fmla="*/ 52 h 128"/>
                <a:gd name="T2" fmla="*/ 60 w 128"/>
                <a:gd name="T3" fmla="*/ 46 h 128"/>
                <a:gd name="T4" fmla="*/ 54 w 128"/>
                <a:gd name="T5" fmla="*/ 40 h 128"/>
                <a:gd name="T6" fmla="*/ 48 w 128"/>
                <a:gd name="T7" fmla="*/ 46 h 128"/>
                <a:gd name="T8" fmla="*/ 54 w 128"/>
                <a:gd name="T9" fmla="*/ 52 h 128"/>
                <a:gd name="T10" fmla="*/ 78 w 128"/>
                <a:gd name="T11" fmla="*/ 52 h 128"/>
                <a:gd name="T12" fmla="*/ 84 w 128"/>
                <a:gd name="T13" fmla="*/ 46 h 128"/>
                <a:gd name="T14" fmla="*/ 78 w 128"/>
                <a:gd name="T15" fmla="*/ 40 h 128"/>
                <a:gd name="T16" fmla="*/ 72 w 128"/>
                <a:gd name="T17" fmla="*/ 46 h 128"/>
                <a:gd name="T18" fmla="*/ 78 w 128"/>
                <a:gd name="T19" fmla="*/ 52 h 128"/>
                <a:gd name="T20" fmla="*/ 42 w 128"/>
                <a:gd name="T21" fmla="*/ 90 h 128"/>
                <a:gd name="T22" fmla="*/ 52 w 128"/>
                <a:gd name="T23" fmla="*/ 91 h 128"/>
                <a:gd name="T24" fmla="*/ 104 w 128"/>
                <a:gd name="T25" fmla="*/ 45 h 128"/>
                <a:gd name="T26" fmla="*/ 52 w 128"/>
                <a:gd name="T27" fmla="*/ 0 h 128"/>
                <a:gd name="T28" fmla="*/ 0 w 128"/>
                <a:gd name="T29" fmla="*/ 45 h 128"/>
                <a:gd name="T30" fmla="*/ 20 w 128"/>
                <a:gd name="T31" fmla="*/ 81 h 128"/>
                <a:gd name="T32" fmla="*/ 20 w 128"/>
                <a:gd name="T33" fmla="*/ 104 h 128"/>
                <a:gd name="T34" fmla="*/ 42 w 128"/>
                <a:gd name="T35" fmla="*/ 90 h 128"/>
                <a:gd name="T36" fmla="*/ 8 w 128"/>
                <a:gd name="T37" fmla="*/ 46 h 128"/>
                <a:gd name="T38" fmla="*/ 52 w 128"/>
                <a:gd name="T39" fmla="*/ 8 h 128"/>
                <a:gd name="T40" fmla="*/ 96 w 128"/>
                <a:gd name="T41" fmla="*/ 46 h 128"/>
                <a:gd name="T42" fmla="*/ 52 w 128"/>
                <a:gd name="T43" fmla="*/ 84 h 128"/>
                <a:gd name="T44" fmla="*/ 42 w 128"/>
                <a:gd name="T45" fmla="*/ 83 h 128"/>
                <a:gd name="T46" fmla="*/ 34 w 128"/>
                <a:gd name="T47" fmla="*/ 88 h 128"/>
                <a:gd name="T48" fmla="*/ 34 w 128"/>
                <a:gd name="T49" fmla="*/ 88 h 128"/>
                <a:gd name="T50" fmla="*/ 28 w 128"/>
                <a:gd name="T51" fmla="*/ 92 h 128"/>
                <a:gd name="T52" fmla="*/ 28 w 128"/>
                <a:gd name="T53" fmla="*/ 86 h 128"/>
                <a:gd name="T54" fmla="*/ 28 w 128"/>
                <a:gd name="T55" fmla="*/ 78 h 128"/>
                <a:gd name="T56" fmla="*/ 8 w 128"/>
                <a:gd name="T57" fmla="*/ 46 h 128"/>
                <a:gd name="T58" fmla="*/ 36 w 128"/>
                <a:gd name="T59" fmla="*/ 46 h 128"/>
                <a:gd name="T60" fmla="*/ 30 w 128"/>
                <a:gd name="T61" fmla="*/ 40 h 128"/>
                <a:gd name="T62" fmla="*/ 24 w 128"/>
                <a:gd name="T63" fmla="*/ 46 h 128"/>
                <a:gd name="T64" fmla="*/ 30 w 128"/>
                <a:gd name="T65" fmla="*/ 52 h 128"/>
                <a:gd name="T66" fmla="*/ 36 w 128"/>
                <a:gd name="T67" fmla="*/ 46 h 128"/>
                <a:gd name="T68" fmla="*/ 112 w 128"/>
                <a:gd name="T69" fmla="*/ 37 h 128"/>
                <a:gd name="T70" fmla="*/ 112 w 128"/>
                <a:gd name="T71" fmla="*/ 40 h 128"/>
                <a:gd name="T72" fmla="*/ 111 w 128"/>
                <a:gd name="T73" fmla="*/ 47 h 128"/>
                <a:gd name="T74" fmla="*/ 120 w 128"/>
                <a:gd name="T75" fmla="*/ 70 h 128"/>
                <a:gd name="T76" fmla="*/ 100 w 128"/>
                <a:gd name="T77" fmla="*/ 102 h 128"/>
                <a:gd name="T78" fmla="*/ 100 w 128"/>
                <a:gd name="T79" fmla="*/ 110 h 128"/>
                <a:gd name="T80" fmla="*/ 100 w 128"/>
                <a:gd name="T81" fmla="*/ 116 h 128"/>
                <a:gd name="T82" fmla="*/ 94 w 128"/>
                <a:gd name="T83" fmla="*/ 112 h 128"/>
                <a:gd name="T84" fmla="*/ 94 w 128"/>
                <a:gd name="T85" fmla="*/ 112 h 128"/>
                <a:gd name="T86" fmla="*/ 86 w 128"/>
                <a:gd name="T87" fmla="*/ 107 h 128"/>
                <a:gd name="T88" fmla="*/ 76 w 128"/>
                <a:gd name="T89" fmla="*/ 108 h 128"/>
                <a:gd name="T90" fmla="*/ 49 w 128"/>
                <a:gd name="T91" fmla="*/ 100 h 128"/>
                <a:gd name="T92" fmla="*/ 42 w 128"/>
                <a:gd name="T93" fmla="*/ 100 h 128"/>
                <a:gd name="T94" fmla="*/ 37 w 128"/>
                <a:gd name="T95" fmla="*/ 100 h 128"/>
                <a:gd name="T96" fmla="*/ 76 w 128"/>
                <a:gd name="T97" fmla="*/ 115 h 128"/>
                <a:gd name="T98" fmla="*/ 86 w 128"/>
                <a:gd name="T99" fmla="*/ 114 h 128"/>
                <a:gd name="T100" fmla="*/ 108 w 128"/>
                <a:gd name="T101" fmla="*/ 128 h 128"/>
                <a:gd name="T102" fmla="*/ 108 w 128"/>
                <a:gd name="T103" fmla="*/ 105 h 128"/>
                <a:gd name="T104" fmla="*/ 128 w 128"/>
                <a:gd name="T105" fmla="*/ 69 h 128"/>
                <a:gd name="T106" fmla="*/ 112 w 128"/>
                <a:gd name="T10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128">
                  <a:moveTo>
                    <a:pt x="54" y="52"/>
                  </a:moveTo>
                  <a:cubicBezTo>
                    <a:pt x="57" y="52"/>
                    <a:pt x="60" y="49"/>
                    <a:pt x="60" y="46"/>
                  </a:cubicBezTo>
                  <a:cubicBezTo>
                    <a:pt x="60" y="43"/>
                    <a:pt x="57" y="40"/>
                    <a:pt x="54" y="40"/>
                  </a:cubicBezTo>
                  <a:cubicBezTo>
                    <a:pt x="51" y="40"/>
                    <a:pt x="48" y="43"/>
                    <a:pt x="48" y="46"/>
                  </a:cubicBezTo>
                  <a:cubicBezTo>
                    <a:pt x="48" y="49"/>
                    <a:pt x="51" y="52"/>
                    <a:pt x="54" y="52"/>
                  </a:cubicBezTo>
                  <a:close/>
                  <a:moveTo>
                    <a:pt x="78" y="52"/>
                  </a:moveTo>
                  <a:cubicBezTo>
                    <a:pt x="81" y="52"/>
                    <a:pt x="84" y="49"/>
                    <a:pt x="84" y="46"/>
                  </a:cubicBezTo>
                  <a:cubicBezTo>
                    <a:pt x="84" y="43"/>
                    <a:pt x="81" y="40"/>
                    <a:pt x="78" y="40"/>
                  </a:cubicBezTo>
                  <a:cubicBezTo>
                    <a:pt x="75" y="40"/>
                    <a:pt x="72" y="43"/>
                    <a:pt x="72" y="46"/>
                  </a:cubicBezTo>
                  <a:cubicBezTo>
                    <a:pt x="72" y="49"/>
                    <a:pt x="75" y="52"/>
                    <a:pt x="78" y="52"/>
                  </a:cubicBezTo>
                  <a:close/>
                  <a:moveTo>
                    <a:pt x="42" y="90"/>
                  </a:moveTo>
                  <a:cubicBezTo>
                    <a:pt x="46" y="91"/>
                    <a:pt x="49" y="91"/>
                    <a:pt x="52" y="91"/>
                  </a:cubicBezTo>
                  <a:cubicBezTo>
                    <a:pt x="81" y="91"/>
                    <a:pt x="104" y="71"/>
                    <a:pt x="104" y="45"/>
                  </a:cubicBezTo>
                  <a:cubicBezTo>
                    <a:pt x="104" y="20"/>
                    <a:pt x="81" y="0"/>
                    <a:pt x="52" y="0"/>
                  </a:cubicBezTo>
                  <a:cubicBezTo>
                    <a:pt x="23" y="0"/>
                    <a:pt x="0" y="20"/>
                    <a:pt x="0" y="45"/>
                  </a:cubicBezTo>
                  <a:cubicBezTo>
                    <a:pt x="0" y="60"/>
                    <a:pt x="8" y="73"/>
                    <a:pt x="20" y="81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42" y="90"/>
                  </a:lnTo>
                  <a:close/>
                  <a:moveTo>
                    <a:pt x="8" y="46"/>
                  </a:moveTo>
                  <a:cubicBezTo>
                    <a:pt x="8" y="25"/>
                    <a:pt x="28" y="8"/>
                    <a:pt x="52" y="8"/>
                  </a:cubicBezTo>
                  <a:cubicBezTo>
                    <a:pt x="76" y="8"/>
                    <a:pt x="96" y="25"/>
                    <a:pt x="96" y="46"/>
                  </a:cubicBezTo>
                  <a:cubicBezTo>
                    <a:pt x="96" y="67"/>
                    <a:pt x="76" y="84"/>
                    <a:pt x="52" y="84"/>
                  </a:cubicBezTo>
                  <a:cubicBezTo>
                    <a:pt x="48" y="84"/>
                    <a:pt x="45" y="84"/>
                    <a:pt x="42" y="83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16" y="71"/>
                    <a:pt x="8" y="59"/>
                    <a:pt x="8" y="46"/>
                  </a:cubicBezTo>
                  <a:close/>
                  <a:moveTo>
                    <a:pt x="36" y="46"/>
                  </a:moveTo>
                  <a:cubicBezTo>
                    <a:pt x="36" y="43"/>
                    <a:pt x="33" y="40"/>
                    <a:pt x="30" y="40"/>
                  </a:cubicBezTo>
                  <a:cubicBezTo>
                    <a:pt x="27" y="40"/>
                    <a:pt x="24" y="43"/>
                    <a:pt x="24" y="46"/>
                  </a:cubicBezTo>
                  <a:cubicBezTo>
                    <a:pt x="24" y="49"/>
                    <a:pt x="27" y="52"/>
                    <a:pt x="30" y="52"/>
                  </a:cubicBezTo>
                  <a:cubicBezTo>
                    <a:pt x="33" y="52"/>
                    <a:pt x="36" y="49"/>
                    <a:pt x="36" y="46"/>
                  </a:cubicBezTo>
                  <a:close/>
                  <a:moveTo>
                    <a:pt x="112" y="37"/>
                  </a:moveTo>
                  <a:cubicBezTo>
                    <a:pt x="112" y="38"/>
                    <a:pt x="112" y="39"/>
                    <a:pt x="112" y="40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7" y="54"/>
                    <a:pt x="120" y="62"/>
                    <a:pt x="120" y="70"/>
                  </a:cubicBezTo>
                  <a:cubicBezTo>
                    <a:pt x="120" y="83"/>
                    <a:pt x="112" y="95"/>
                    <a:pt x="100" y="102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3" y="108"/>
                    <a:pt x="80" y="108"/>
                    <a:pt x="76" y="108"/>
                  </a:cubicBezTo>
                  <a:cubicBezTo>
                    <a:pt x="66" y="108"/>
                    <a:pt x="56" y="105"/>
                    <a:pt x="49" y="100"/>
                  </a:cubicBezTo>
                  <a:cubicBezTo>
                    <a:pt x="46" y="100"/>
                    <a:pt x="44" y="100"/>
                    <a:pt x="42" y="100"/>
                  </a:cubicBezTo>
                  <a:cubicBezTo>
                    <a:pt x="40" y="100"/>
                    <a:pt x="39" y="100"/>
                    <a:pt x="37" y="100"/>
                  </a:cubicBezTo>
                  <a:cubicBezTo>
                    <a:pt x="47" y="109"/>
                    <a:pt x="61" y="115"/>
                    <a:pt x="76" y="115"/>
                  </a:cubicBezTo>
                  <a:cubicBezTo>
                    <a:pt x="79" y="115"/>
                    <a:pt x="82" y="115"/>
                    <a:pt x="86" y="114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20" y="97"/>
                    <a:pt x="128" y="84"/>
                    <a:pt x="128" y="69"/>
                  </a:cubicBezTo>
                  <a:cubicBezTo>
                    <a:pt x="128" y="57"/>
                    <a:pt x="122" y="45"/>
                    <a:pt x="112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5148064" y="3520016"/>
            <a:ext cx="950518" cy="109254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240" tIns="234758" rIns="204240" bIns="234758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25" name="矩形 24"/>
          <p:cNvSpPr/>
          <p:nvPr/>
        </p:nvSpPr>
        <p:spPr>
          <a:xfrm>
            <a:off x="1370923" y="1589229"/>
            <a:ext cx="1616826" cy="11033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5.15</a:t>
            </a:r>
            <a:endParaRPr lang="zh-CN" altLang="en-US" sz="28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398684" y="1004438"/>
            <a:ext cx="179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spc="3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  业：</a:t>
            </a:r>
            <a:endParaRPr lang="zh-CN" altLang="en-US" sz="2800" b="1" spc="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848792" y="1433897"/>
            <a:ext cx="1862457" cy="2055463"/>
            <a:chOff x="1331640" y="1491750"/>
            <a:chExt cx="2160240" cy="2384105"/>
          </a:xfrm>
        </p:grpSpPr>
        <p:sp>
          <p:nvSpPr>
            <p:cNvPr id="5" name="椭圆 4"/>
            <p:cNvSpPr/>
            <p:nvPr/>
          </p:nvSpPr>
          <p:spPr>
            <a:xfrm>
              <a:off x="1331640" y="1491750"/>
              <a:ext cx="2160240" cy="21600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63500" dir="8100000" algn="ctr">
                <a:srgbClr val="000000">
                  <a:alpha val="5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11760" y="1671750"/>
              <a:ext cx="1800000" cy="180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1943708" y="1659864"/>
              <a:ext cx="93610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1</a:t>
              </a:r>
              <a:endParaRPr lang="zh-CN" altLang="en-US" sz="115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134657" y="3513453"/>
            <a:ext cx="5303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幅度调制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解调原理及其电路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62684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5004048" cy="3571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sj\Desktop\素材cnn sccnn.com_2014111795930119rx61_04 [转换]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8270"/>
          <a:stretch>
            <a:fillRect/>
          </a:stretch>
        </p:blipFill>
        <p:spPr bwMode="auto">
          <a:xfrm>
            <a:off x="0" y="2571750"/>
            <a:ext cx="2498024" cy="2571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矩形 5"/>
          <p:cNvSpPr/>
          <p:nvPr/>
        </p:nvSpPr>
        <p:spPr>
          <a:xfrm>
            <a:off x="0" y="476972"/>
            <a:ext cx="9144000" cy="4327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76972"/>
            <a:ext cx="9144000" cy="78554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51520" y="628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幅度调制原理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29541" y="1143647"/>
            <a:ext cx="8928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9"/>
          <p:cNvSpPr txBox="1"/>
          <p:nvPr/>
        </p:nvSpPr>
        <p:spPr>
          <a:xfrm>
            <a:off x="329541" y="806821"/>
            <a:ext cx="244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 幅</a:t>
            </a:r>
            <a:endParaRPr lang="zh-CN" altLang="en-US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308274" y="1172222"/>
            <a:ext cx="6294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用调制信号控制载波的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振幅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，使其按照调制信号线性变化的过程。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Group 52"/>
          <p:cNvGrpSpPr>
            <a:grpSpLocks/>
          </p:cNvGrpSpPr>
          <p:nvPr/>
        </p:nvGrpSpPr>
        <p:grpSpPr bwMode="auto">
          <a:xfrm>
            <a:off x="421968" y="1818824"/>
            <a:ext cx="311444" cy="299300"/>
            <a:chOff x="0" y="0"/>
            <a:chExt cx="1219200" cy="586868"/>
          </a:xfrm>
        </p:grpSpPr>
        <p:sp>
          <p:nvSpPr>
            <p:cNvPr id="22" name="圆角矩形 44"/>
            <p:cNvSpPr>
              <a:spLocks noChangeArrowheads="1"/>
            </p:cNvSpPr>
            <p:nvPr/>
          </p:nvSpPr>
          <p:spPr bwMode="auto">
            <a:xfrm>
              <a:off x="0" y="0"/>
              <a:ext cx="1219200" cy="586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BFBF"/>
                </a:gs>
                <a:gs pos="51000">
                  <a:srgbClr val="FF3F40"/>
                </a:gs>
                <a:gs pos="100000">
                  <a:srgbClr val="FFBFBF"/>
                </a:gs>
              </a:gsLst>
              <a:lin ang="5400000" scaled="1"/>
            </a:gradFill>
            <a:ln w="9525">
              <a:solidFill>
                <a:srgbClr val="FF3F4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圆角矩形 45"/>
            <p:cNvSpPr>
              <a:spLocks noChangeArrowheads="1"/>
            </p:cNvSpPr>
            <p:nvPr/>
          </p:nvSpPr>
          <p:spPr bwMode="auto">
            <a:xfrm>
              <a:off x="34925" y="28575"/>
              <a:ext cx="1168400" cy="5487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F3F40"/>
                </a:gs>
                <a:gs pos="7999">
                  <a:srgbClr val="FF3F40"/>
                </a:gs>
                <a:gs pos="50000">
                  <a:srgbClr val="C00000"/>
                </a:gs>
                <a:gs pos="51656">
                  <a:srgbClr val="C00000"/>
                </a:gs>
                <a:gs pos="98000">
                  <a:srgbClr val="FF3F40"/>
                </a:gs>
                <a:gs pos="100000">
                  <a:srgbClr val="FF7F7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600" b="1" i="1" dirty="0" smtClean="0">
                  <a:solidFill>
                    <a:srgbClr val="FFFFFF"/>
                  </a:solidFill>
                  <a:latin typeface="Impact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1600" dirty="0"/>
            </a:p>
          </p:txBody>
        </p:sp>
      </p:grp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755000" y="1703540"/>
            <a:ext cx="1903133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标准调幅</a:t>
            </a:r>
            <a:r>
              <a:rPr lang="en-US" altLang="zh-CN" sz="1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(AM)</a:t>
            </a:r>
            <a:endParaRPr lang="zh-CN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841004" y="2468773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1"/>
          <p:cNvSpPr>
            <a:spLocks noChangeArrowheads="1"/>
          </p:cNvSpPr>
          <p:nvPr/>
        </p:nvSpPr>
        <p:spPr bwMode="auto">
          <a:xfrm>
            <a:off x="1034996" y="2291893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时域表达式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844542" y="3663207"/>
            <a:ext cx="180000" cy="180000"/>
          </a:xfrm>
          <a:prstGeom prst="ellipse">
            <a:avLst/>
          </a:prstGeom>
          <a:solidFill>
            <a:srgbClr val="007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1038534" y="3486327"/>
            <a:ext cx="1903133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调制模型</a:t>
            </a:r>
            <a:endParaRPr lang="zh-CN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527870" y="2753823"/>
            <a:ext cx="3320028" cy="414679"/>
            <a:chOff x="7127272" y="2681303"/>
            <a:chExt cx="4112228" cy="853819"/>
          </a:xfrm>
        </p:grpSpPr>
        <p:sp>
          <p:nvSpPr>
            <p:cNvPr id="29" name="矩形 28"/>
            <p:cNvSpPr/>
            <p:nvPr/>
          </p:nvSpPr>
          <p:spPr>
            <a:xfrm>
              <a:off x="7127272" y="2681303"/>
              <a:ext cx="4112228" cy="853819"/>
            </a:xfrm>
            <a:prstGeom prst="rect">
              <a:avLst/>
            </a:prstGeom>
            <a:solidFill>
              <a:schemeClr val="bg2"/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32" name="矩形 47"/>
            <p:cNvSpPr>
              <a:spLocks noChangeArrowheads="1"/>
            </p:cNvSpPr>
            <p:nvPr/>
          </p:nvSpPr>
          <p:spPr bwMode="auto">
            <a:xfrm>
              <a:off x="7152672" y="2795742"/>
              <a:ext cx="3713339" cy="3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2271331" y="2355520"/>
          <a:ext cx="3789362" cy="784225"/>
        </p:xfrm>
        <a:graphic>
          <a:graphicData uri="http://schemas.openxmlformats.org/presentationml/2006/ole">
            <p:oleObj spid="_x0000_s29701" name="Equation" r:id="rId5" imgW="2450880" imgH="507960" progId="Equation.DSMT4">
              <p:embed/>
            </p:oleObj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6296025" y="1171575"/>
          <a:ext cx="2033588" cy="338138"/>
        </p:xfrm>
        <a:graphic>
          <a:graphicData uri="http://schemas.openxmlformats.org/presentationml/2006/ole">
            <p:oleObj spid="_x0000_s29702" name="Equation" r:id="rId6" imgW="1371600" imgH="228600" progId="Equation.DSMT4">
              <p:embed/>
            </p:oleObj>
          </a:graphicData>
        </a:graphic>
      </p:graphicFrame>
      <p:pic>
        <p:nvPicPr>
          <p:cNvPr id="28" name="Picture 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6553223" y="1675429"/>
            <a:ext cx="2484459" cy="2162937"/>
          </a:xfrm>
          <a:prstGeom prst="rect">
            <a:avLst/>
          </a:prstGeom>
        </p:spPr>
      </p:pic>
      <p:pic>
        <p:nvPicPr>
          <p:cNvPr id="29703" name="Picture 7" descr="F:\！2023-2024(2)任务\2 修改PPT\2 通原\1 通原最新版PPT(2023.12.21)\1 授课PPT\插图\第5章 模拟调制系统\补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1361" y="1814967"/>
            <a:ext cx="2064931" cy="1859160"/>
          </a:xfrm>
          <a:prstGeom prst="rect">
            <a:avLst/>
          </a:prstGeom>
          <a:noFill/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99368" y="3538653"/>
            <a:ext cx="36480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6960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2157</TotalTime>
  <Words>1235</Words>
  <Application>Microsoft Office PowerPoint</Application>
  <PresentationFormat>全屏显示(16:9)</PresentationFormat>
  <Paragraphs>227</Paragraphs>
  <Slides>74</Slides>
  <Notes>0</Notes>
  <HiddenSlides>0</HiddenSlides>
  <MMClips>0</MMClips>
  <ScaleCrop>false</ScaleCrop>
  <HeadingPairs>
    <vt:vector size="8" baseType="variant">
      <vt:variant>
        <vt:lpstr>主题</vt:lpstr>
      </vt:variant>
      <vt:variant>
        <vt:i4>1</vt:i4>
      </vt:variant>
      <vt:variant>
        <vt:lpstr>链接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74</vt:i4>
      </vt:variant>
    </vt:vector>
  </HeadingPairs>
  <TitlesOfParts>
    <vt:vector size="79" baseType="lpstr">
      <vt:lpstr>第一PPT，www.1ppt.com</vt:lpstr>
      <vt:lpstr>插图\第5章 模拟调制系统\12.稳定直接调频的载波频率.vsd\Drawing\~页-1\进程</vt:lpstr>
      <vt:lpstr>插图\第5章 模拟调制系统\12.稳定直接调频的载波频率.vsd\Drawing\~页-1\进程</vt:lpstr>
      <vt:lpstr>Equation</vt:lpstr>
      <vt:lpstr>Visio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</vt:vector>
  </TitlesOfParts>
  <Company>第一PPT，www.1ppt.com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彩色方形</dc:title>
  <dc:creator>第一PPT</dc:creator>
  <cp:keywords>www.1ppt.com</cp:keywords>
  <cp:lastModifiedBy>lenovo</cp:lastModifiedBy>
  <cp:revision>292</cp:revision>
  <dcterms:created xsi:type="dcterms:W3CDTF">2017-03-07T08:15:39Z</dcterms:created>
  <dcterms:modified xsi:type="dcterms:W3CDTF">2024-02-16T00:36:42Z</dcterms:modified>
</cp:coreProperties>
</file>